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6" r:id="rId3"/>
    <p:sldId id="328" r:id="rId4"/>
    <p:sldId id="329" r:id="rId5"/>
    <p:sldId id="321" r:id="rId6"/>
    <p:sldId id="339" r:id="rId7"/>
    <p:sldId id="330" r:id="rId8"/>
    <p:sldId id="347" r:id="rId9"/>
    <p:sldId id="348" r:id="rId10"/>
    <p:sldId id="313" r:id="rId11"/>
    <p:sldId id="340" r:id="rId12"/>
    <p:sldId id="352" r:id="rId13"/>
    <p:sldId id="353" r:id="rId14"/>
    <p:sldId id="356" r:id="rId15"/>
    <p:sldId id="298" r:id="rId16"/>
    <p:sldId id="299" r:id="rId17"/>
    <p:sldId id="351" r:id="rId18"/>
    <p:sldId id="300" r:id="rId19"/>
    <p:sldId id="317" r:id="rId20"/>
    <p:sldId id="355" r:id="rId21"/>
    <p:sldId id="342" r:id="rId22"/>
    <p:sldId id="349" r:id="rId23"/>
    <p:sldId id="344" r:id="rId24"/>
    <p:sldId id="343" r:id="rId25"/>
    <p:sldId id="345" r:id="rId26"/>
    <p:sldId id="354" r:id="rId27"/>
    <p:sldId id="315" r:id="rId28"/>
    <p:sldId id="350" r:id="rId29"/>
    <p:sldId id="269" r:id="rId30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A50021"/>
    <a:srgbClr val="FF5050"/>
    <a:srgbClr val="FF00FF"/>
    <a:srgbClr val="800000"/>
    <a:srgbClr val="66CCFF"/>
    <a:srgbClr val="EAEDF2"/>
    <a:srgbClr val="1E2B33"/>
    <a:srgbClr val="2F5597"/>
    <a:srgbClr val="6BA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3" autoAdjust="0"/>
    <p:restoredTop sz="97158" autoAdjust="0"/>
  </p:normalViewPr>
  <p:slideViewPr>
    <p:cSldViewPr snapToGrid="0">
      <p:cViewPr>
        <p:scale>
          <a:sx n="100" d="100"/>
          <a:sy n="100" d="100"/>
        </p:scale>
        <p:origin x="-666" y="-72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3426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2701CA4-8125-437D-8E59-4B76B9940ABC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3FE20A-0F57-420F-BFA1-19448D6E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1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880A98B-92B9-4661-8148-70A28B87BFA7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7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1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6"/>
          <a:stretch/>
        </p:blipFill>
        <p:spPr>
          <a:xfrm>
            <a:off x="-5103" y="1"/>
            <a:ext cx="9144000" cy="1115962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71305" y="217893"/>
            <a:ext cx="8561196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91402" y="1215072"/>
            <a:ext cx="8551147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>
              <a:buClr>
                <a:schemeClr val="accent1"/>
              </a:buClr>
              <a:buFont typeface="Wingdings" panose="05000000000000000000" pitchFamily="2" charset="2"/>
              <a:buChar char="Ø"/>
              <a:defRPr>
                <a:solidFill>
                  <a:schemeClr val="accent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•"/>
              <a:defRPr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3pPr>
            <a:lvl4pPr marL="16002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80798" y="6414823"/>
            <a:ext cx="52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57AB8-8FB3-46D1-9722-8EE80D3CC9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146581" y="6414823"/>
            <a:ext cx="534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DLB Tutorial – Montblanc3 – Barcelona 6th October 2017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6408265"/>
            <a:ext cx="631825" cy="374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9" y="6276975"/>
            <a:ext cx="2023813" cy="5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663893"/>
            <a:ext cx="9144000" cy="58758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 "/>
              <a:defRPr>
                <a:solidFill>
                  <a:schemeClr val="tx2"/>
                </a:solidFill>
              </a:defRPr>
            </a:lvl1pPr>
            <a:lvl2pPr marL="360363" indent="-269875">
              <a:buFont typeface="Arial" panose="020B0604020202020204" pitchFamily="34" charset="0"/>
              <a:buChar char="─"/>
              <a:defRPr sz="2000">
                <a:solidFill>
                  <a:schemeClr val="tx2">
                    <a:alpha val="80000"/>
                  </a:schemeClr>
                </a:solidFill>
              </a:defRPr>
            </a:lvl2pPr>
            <a:lvl3pPr marL="540000" indent="-180000">
              <a:buFont typeface="Arial" panose="020B0604020202020204" pitchFamily="34" charset="0"/>
              <a:buChar char="»"/>
              <a:defRPr sz="1800" i="0">
                <a:solidFill>
                  <a:schemeClr val="tx2">
                    <a:alpha val="80000"/>
                  </a:schemeClr>
                </a:solidFill>
              </a:defRPr>
            </a:lvl3pPr>
            <a:lvl4pPr marL="719138" indent="-182563">
              <a:buFont typeface="Wingdings" panose="05000000000000000000" pitchFamily="2" charset="2"/>
              <a:buChar char="§"/>
              <a:defRPr>
                <a:solidFill>
                  <a:schemeClr val="tx2">
                    <a:alpha val="80000"/>
                  </a:schemeClr>
                </a:solidFill>
              </a:defRPr>
            </a:lvl4pPr>
            <a:lvl5pPr marL="804863" indent="-85725">
              <a:buFont typeface="Arial" panose="020B0604020202020204" pitchFamily="34" charset="0"/>
              <a:buChar char="•"/>
              <a:defRPr sz="1400">
                <a:solidFill>
                  <a:schemeClr val="tx2">
                    <a:alpha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DLB Tutorial – Montblanc3 – Barcelona 6th October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F40144-82D1-4C62-8F80-2D539CC010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4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67915F-326A-49CC-90A0-8628621A6E15}" type="datetime1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Dynamic Load Balancing of Hybrid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F5A3-C70E-4E1B-BE82-63B45BEB0F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969" y="206508"/>
            <a:ext cx="8229600" cy="700609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-5103" y="303429"/>
            <a:ext cx="9154899" cy="812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9751"/>
              <a:gd name="connsiteY0" fmla="*/ 7517 h 9575"/>
              <a:gd name="connsiteX1" fmla="*/ 2537 w 9751"/>
              <a:gd name="connsiteY1" fmla="*/ 2673 h 9575"/>
              <a:gd name="connsiteX2" fmla="*/ 6872 w 9751"/>
              <a:gd name="connsiteY2" fmla="*/ 9555 h 9575"/>
              <a:gd name="connsiteX3" fmla="*/ 9751 w 9751"/>
              <a:gd name="connsiteY3" fmla="*/ 0 h 9575"/>
              <a:gd name="connsiteX0" fmla="*/ 0 w 9450"/>
              <a:gd name="connsiteY0" fmla="*/ 6824 h 8973"/>
              <a:gd name="connsiteX1" fmla="*/ 2602 w 9450"/>
              <a:gd name="connsiteY1" fmla="*/ 1765 h 8973"/>
              <a:gd name="connsiteX2" fmla="*/ 7047 w 9450"/>
              <a:gd name="connsiteY2" fmla="*/ 8952 h 8973"/>
              <a:gd name="connsiteX3" fmla="*/ 9450 w 9450"/>
              <a:gd name="connsiteY3" fmla="*/ 0 h 8973"/>
              <a:gd name="connsiteX0" fmla="*/ 0 w 10000"/>
              <a:gd name="connsiteY0" fmla="*/ 7605 h 10000"/>
              <a:gd name="connsiteX1" fmla="*/ 2753 w 10000"/>
              <a:gd name="connsiteY1" fmla="*/ 1967 h 10000"/>
              <a:gd name="connsiteX2" fmla="*/ 7457 w 10000"/>
              <a:gd name="connsiteY2" fmla="*/ 9977 h 10000"/>
              <a:gd name="connsiteX3" fmla="*/ 10000 w 10000"/>
              <a:gd name="connsiteY3" fmla="*/ 0 h 10000"/>
              <a:gd name="connsiteX0" fmla="*/ 0 w 10000"/>
              <a:gd name="connsiteY0" fmla="*/ 7605 h 8858"/>
              <a:gd name="connsiteX1" fmla="*/ 2753 w 10000"/>
              <a:gd name="connsiteY1" fmla="*/ 1967 h 8858"/>
              <a:gd name="connsiteX2" fmla="*/ 7457 w 10000"/>
              <a:gd name="connsiteY2" fmla="*/ 8832 h 8858"/>
              <a:gd name="connsiteX3" fmla="*/ 10000 w 10000"/>
              <a:gd name="connsiteY3" fmla="*/ 0 h 8858"/>
              <a:gd name="connsiteX0" fmla="*/ 0 w 9990"/>
              <a:gd name="connsiteY0" fmla="*/ 9662 h 11078"/>
              <a:gd name="connsiteX1" fmla="*/ 2753 w 9990"/>
              <a:gd name="connsiteY1" fmla="*/ 3298 h 11078"/>
              <a:gd name="connsiteX2" fmla="*/ 7457 w 9990"/>
              <a:gd name="connsiteY2" fmla="*/ 11048 h 11078"/>
              <a:gd name="connsiteX3" fmla="*/ 9990 w 9990"/>
              <a:gd name="connsiteY3" fmla="*/ 0 h 11078"/>
              <a:gd name="connsiteX0" fmla="*/ 0 w 10008"/>
              <a:gd name="connsiteY0" fmla="*/ 11389 h 12667"/>
              <a:gd name="connsiteX1" fmla="*/ 2756 w 10008"/>
              <a:gd name="connsiteY1" fmla="*/ 5644 h 12667"/>
              <a:gd name="connsiteX2" fmla="*/ 7464 w 10008"/>
              <a:gd name="connsiteY2" fmla="*/ 12640 h 12667"/>
              <a:gd name="connsiteX3" fmla="*/ 10008 w 10008"/>
              <a:gd name="connsiteY3" fmla="*/ 0 h 12667"/>
              <a:gd name="connsiteX0" fmla="*/ 0 w 10327"/>
              <a:gd name="connsiteY0" fmla="*/ 18134 h 19412"/>
              <a:gd name="connsiteX1" fmla="*/ 2756 w 10327"/>
              <a:gd name="connsiteY1" fmla="*/ 12389 h 19412"/>
              <a:gd name="connsiteX2" fmla="*/ 7464 w 10327"/>
              <a:gd name="connsiteY2" fmla="*/ 19385 h 19412"/>
              <a:gd name="connsiteX3" fmla="*/ 10327 w 10327"/>
              <a:gd name="connsiteY3" fmla="*/ 0 h 19412"/>
              <a:gd name="connsiteX0" fmla="*/ 0 w 10327"/>
              <a:gd name="connsiteY0" fmla="*/ 18134 h 19412"/>
              <a:gd name="connsiteX1" fmla="*/ 2756 w 10327"/>
              <a:gd name="connsiteY1" fmla="*/ 12389 h 19412"/>
              <a:gd name="connsiteX2" fmla="*/ 7464 w 10327"/>
              <a:gd name="connsiteY2" fmla="*/ 19385 h 19412"/>
              <a:gd name="connsiteX3" fmla="*/ 10327 w 10327"/>
              <a:gd name="connsiteY3" fmla="*/ 0 h 19412"/>
              <a:gd name="connsiteX0" fmla="*/ 0 w 10008"/>
              <a:gd name="connsiteY0" fmla="*/ 15310 h 16588"/>
              <a:gd name="connsiteX1" fmla="*/ 2756 w 10008"/>
              <a:gd name="connsiteY1" fmla="*/ 9565 h 16588"/>
              <a:gd name="connsiteX2" fmla="*/ 7464 w 10008"/>
              <a:gd name="connsiteY2" fmla="*/ 16561 h 16588"/>
              <a:gd name="connsiteX3" fmla="*/ 10008 w 10008"/>
              <a:gd name="connsiteY3" fmla="*/ 0 h 1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8" h="16588">
                <a:moveTo>
                  <a:pt x="0" y="15310"/>
                </a:moveTo>
                <a:cubicBezTo>
                  <a:pt x="531" y="12747"/>
                  <a:pt x="1512" y="9357"/>
                  <a:pt x="2756" y="9565"/>
                </a:cubicBezTo>
                <a:cubicBezTo>
                  <a:pt x="4000" y="9773"/>
                  <a:pt x="6158" y="17088"/>
                  <a:pt x="7464" y="16561"/>
                </a:cubicBezTo>
                <a:cubicBezTo>
                  <a:pt x="8771" y="16031"/>
                  <a:pt x="9459" y="4859"/>
                  <a:pt x="10008" y="0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453336"/>
            <a:ext cx="1236376" cy="382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475566"/>
            <a:ext cx="1259632" cy="338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08" y="6497598"/>
            <a:ext cx="1615542" cy="2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DLB Tutorial – Montblanc3 – Barcelona 6th October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57AB8-8FB3-46D1-9722-8EE80D3C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m.bsc.es/dlb-download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.lopez@bsc.es" TargetMode="External"/><Relationship Id="rId2" Type="http://schemas.openxmlformats.org/officeDocument/2006/relationships/hyperlink" Target="mailto:marta.garcia@bsc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m.bsc.es/dl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DLB: </a:t>
            </a:r>
            <a:r>
              <a:rPr lang="es-ES" dirty="0" err="1" smtClean="0"/>
              <a:t>Dynamic</a:t>
            </a:r>
            <a:r>
              <a:rPr lang="es-ES" dirty="0" smtClean="0"/>
              <a:t> Load </a:t>
            </a:r>
            <a:r>
              <a:rPr lang="es-ES" dirty="0" err="1" smtClean="0"/>
              <a:t>Balancing</a:t>
            </a:r>
            <a:r>
              <a:rPr lang="es-ES" dirty="0" smtClean="0"/>
              <a:t> Library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Marta </a:t>
            </a:r>
            <a:r>
              <a:rPr lang="es-ES" dirty="0" err="1" smtClean="0"/>
              <a:t>Garcia-Gasulla</a:t>
            </a:r>
            <a:endParaRPr lang="es-ES" dirty="0" smtClean="0"/>
          </a:p>
          <a:p>
            <a:r>
              <a:rPr lang="es-ES" dirty="0" err="1" smtClean="0"/>
              <a:t>Victor</a:t>
            </a:r>
            <a:r>
              <a:rPr lang="es-ES" dirty="0" smtClean="0"/>
              <a:t> </a:t>
            </a:r>
            <a:r>
              <a:rPr lang="es-ES" dirty="0" err="1" smtClean="0"/>
              <a:t>Lopez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err="1" smtClean="0"/>
              <a:t>November</a:t>
            </a:r>
            <a:r>
              <a:rPr lang="es-ES" dirty="0" smtClean="0"/>
              <a:t> 2021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Tutorial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OpenMP: Malleability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OpenMP is malleable, we can change number of threads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omp_set_num_threads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 But only outside a parallel region</a:t>
            </a:r>
          </a:p>
          <a:p>
            <a:pPr lvl="1"/>
            <a:endParaRPr lang="en-US" dirty="0"/>
          </a:p>
          <a:p>
            <a:r>
              <a:rPr lang="en-US" dirty="0" smtClean="0"/>
              <a:t>But some programming practices can avoid malleability:</a:t>
            </a:r>
          </a:p>
          <a:p>
            <a:pPr lvl="1"/>
            <a:r>
              <a:rPr lang="en-US" dirty="0" smtClean="0"/>
              <a:t>Program in function of the thread Id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omp_get_thread_num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2"/>
            <a:r>
              <a:rPr lang="en-US" dirty="0" smtClean="0"/>
              <a:t> Fear if you see this call!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Do reductions “by hand”</a:t>
            </a:r>
          </a:p>
          <a:p>
            <a:pPr lvl="2"/>
            <a:r>
              <a:rPr lang="en-US" dirty="0" smtClean="0"/>
              <a:t>Allocate memory in function of the number of threads and each one will reduce in its piece of data.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Avoid these practices please!</a:t>
            </a:r>
          </a:p>
          <a:p>
            <a:endParaRPr lang="en-US" dirty="0"/>
          </a:p>
        </p:txBody>
      </p:sp>
      <p:pic>
        <p:nvPicPr>
          <p:cNvPr id="4098" name="Picture 2" descr="E:\DLB\Tutorial\MB3_Oct_2017\emojis\thumb-down-emoji-whatsapp-1F4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45" y="2766106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OpenMP/</a:t>
            </a:r>
            <a:r>
              <a:rPr lang="en-US" dirty="0" err="1" smtClean="0"/>
              <a:t>OmpSs</a:t>
            </a:r>
            <a:r>
              <a:rPr lang="en-US" dirty="0" smtClean="0"/>
              <a:t>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43519"/>
              </p:ext>
            </p:extLst>
          </p:nvPr>
        </p:nvGraphicFramePr>
        <p:xfrm>
          <a:off x="196850" y="1404938"/>
          <a:ext cx="8718550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93"/>
                <a:gridCol w="1472882"/>
                <a:gridCol w="2286000"/>
                <a:gridCol w="2219325"/>
                <a:gridCol w="13525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OpenMP + OMPT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OpenMP + free 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OmpSs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CPU binding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Rebind</a:t>
                      </a:r>
                      <a:r>
                        <a:rPr lang="en-US" baseline="0" dirty="0" smtClean="0"/>
                        <a:t> through OMPT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Malleability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outside parallel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outside parallel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Malleability</a:t>
                      </a:r>
                      <a:r>
                        <a:rPr lang="en-US" baseline="0" dirty="0" smtClean="0"/>
                        <a:t> through tasking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Integration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</a:t>
                      </a:r>
                      <a:r>
                        <a:rPr lang="en-US" dirty="0" err="1" smtClean="0"/>
                        <a:t>DLB_borrow</a:t>
                      </a:r>
                      <a:r>
                        <a:rPr lang="en-US" dirty="0" smtClean="0"/>
                        <a:t> before each parallel region + LD_PRELOAD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LD_PRELOAD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LD_PRELOAD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Transparent,</a:t>
                      </a:r>
                      <a:r>
                        <a:rPr lang="en-US" baseline="0" dirty="0" smtClean="0"/>
                        <a:t> integrated through </a:t>
                      </a:r>
                      <a:r>
                        <a:rPr lang="en-US" baseline="0" dirty="0" err="1" smtClean="0"/>
                        <a:t>OmpSs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Story 1: </a:t>
            </a:r>
            <a:r>
              <a:rPr lang="en-US" dirty="0" err="1" smtClean="0"/>
              <a:t>ParMMG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138" y="1215072"/>
            <a:ext cx="3834937" cy="13185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Parallel </a:t>
            </a:r>
            <a:r>
              <a:rPr lang="en-US" dirty="0"/>
              <a:t>mesh adaptation of 3D volume </a:t>
            </a:r>
            <a:r>
              <a:rPr lang="en-US" dirty="0" smtClean="0"/>
              <a:t>meshes. High imbalance and changing between iterations. Pure MPI code</a:t>
            </a:r>
            <a:endParaRPr lang="en-US" dirty="0"/>
          </a:p>
        </p:txBody>
      </p:sp>
      <p:pic>
        <p:nvPicPr>
          <p:cNvPr id="4" name="Picture 2" descr="\\VBOXSVR\shared\POP\parMMG\parmmg-poc\graphics\64x1_improved_useful.w_leg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1" y="1147764"/>
            <a:ext cx="4800637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6500" y="2676526"/>
            <a:ext cx="8511749" cy="400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Added </a:t>
            </a:r>
            <a:r>
              <a:rPr lang="en-US" dirty="0" err="1" smtClean="0"/>
              <a:t>OmpSs</a:t>
            </a:r>
            <a:r>
              <a:rPr lang="en-US" dirty="0" smtClean="0"/>
              <a:t> parallelization to one loop + 1 call to DLB API.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flipV="1">
            <a:off x="234368" y="1900035"/>
            <a:ext cx="3816318" cy="135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2" descr="\\VBOXSVR\shared\POP\parMMG\parmmg-poc\graphics\OmpSs_Tasks+barri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8576" y="4588290"/>
            <a:ext cx="4840674" cy="18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VBOXSVR\shared\POP\parMMG\parmmg-poc\graphics\OmpSs_tasks@64x1_omp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8576" y="3076576"/>
            <a:ext cx="4876800" cy="15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5429250" y="3162300"/>
            <a:ext cx="0" cy="1425990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33850" y="4653904"/>
            <a:ext cx="0" cy="1661171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33850" y="4588290"/>
            <a:ext cx="1295400" cy="762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5743575" y="3705225"/>
            <a:ext cx="3267074" cy="269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1.2x Speedup overall execution.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Story 2: </a:t>
            </a:r>
            <a:r>
              <a:rPr lang="en-US" dirty="0" err="1" smtClean="0"/>
              <a:t>Alya</a:t>
            </a:r>
            <a:r>
              <a:rPr lang="en-US" dirty="0" smtClean="0"/>
              <a:t> coupled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96022"/>
            <a:ext cx="3581401" cy="51091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Respiratory simulation coupling 2 codes: Fluid + particle tracking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Zoom in 1 node with DLB </a:t>
            </a:r>
          </a:p>
          <a:p>
            <a:r>
              <a:rPr lang="en-US" sz="2000" dirty="0" smtClean="0"/>
              <a:t>3 </a:t>
            </a:r>
            <a:r>
              <a:rPr lang="en-US" sz="2000" dirty="0"/>
              <a:t>Actions: </a:t>
            </a:r>
            <a:endParaRPr lang="en-US" sz="2000" dirty="0"/>
          </a:p>
          <a:p>
            <a:pPr lvl="1"/>
            <a:r>
              <a:rPr lang="en-US" dirty="0"/>
              <a:t>Load </a:t>
            </a:r>
            <a:r>
              <a:rPr lang="en-US" dirty="0"/>
              <a:t>Balance </a:t>
            </a:r>
            <a:r>
              <a:rPr lang="en-US" dirty="0" smtClean="0"/>
              <a:t>Fluid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Load </a:t>
            </a:r>
            <a:r>
              <a:rPr lang="en-US" dirty="0"/>
              <a:t>Balance </a:t>
            </a:r>
            <a:r>
              <a:rPr lang="en-US" dirty="0" smtClean="0"/>
              <a:t>Particles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Load </a:t>
            </a:r>
            <a:r>
              <a:rPr lang="en-US" dirty="0"/>
              <a:t>Balance 2 </a:t>
            </a:r>
            <a:r>
              <a:rPr lang="en-US" dirty="0" smtClean="0"/>
              <a:t>codes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173361"/>
              </p:ext>
            </p:extLst>
          </p:nvPr>
        </p:nvGraphicFramePr>
        <p:xfrm>
          <a:off x="200025" y="1228726"/>
          <a:ext cx="5715000" cy="242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8858107" imgH="3752509" progId="AcroExch.Document.11">
                  <p:embed/>
                </p:oleObj>
              </mc:Choice>
              <mc:Fallback>
                <p:oleObj name="Acrobat Document" r:id="rId3" imgW="8858107" imgH="375250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025" y="1228726"/>
                        <a:ext cx="5715000" cy="2421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4"/>
          <a:stretch/>
        </p:blipFill>
        <p:spPr>
          <a:xfrm>
            <a:off x="622916" y="4324367"/>
            <a:ext cx="2591338" cy="2036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6" y="3484764"/>
            <a:ext cx="4669164" cy="83960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02415" y="4248150"/>
            <a:ext cx="5226960" cy="1178024"/>
            <a:chOff x="2798411" y="4123184"/>
            <a:chExt cx="5226960" cy="1178024"/>
          </a:xfrm>
        </p:grpSpPr>
        <p:sp>
          <p:nvSpPr>
            <p:cNvPr id="20" name="Oval 19"/>
            <p:cNvSpPr/>
            <p:nvPr/>
          </p:nvSpPr>
          <p:spPr>
            <a:xfrm>
              <a:off x="2798411" y="4580384"/>
              <a:ext cx="426360" cy="720824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3242932" y="4123184"/>
              <a:ext cx="4782439" cy="81761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tailEnd type="arrow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2494174" y="5543550"/>
            <a:ext cx="3935201" cy="653602"/>
            <a:chOff x="4716016" y="5727726"/>
            <a:chExt cx="3935201" cy="653602"/>
          </a:xfrm>
        </p:grpSpPr>
        <p:sp>
          <p:nvSpPr>
            <p:cNvPr id="24" name="Oval 23"/>
            <p:cNvSpPr/>
            <p:nvPr/>
          </p:nvSpPr>
          <p:spPr>
            <a:xfrm>
              <a:off x="4716016" y="5727726"/>
              <a:ext cx="576064" cy="653602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/>
            <p:cNvCxnSpPr>
              <a:endCxn id="24" idx="6"/>
            </p:cNvCxnSpPr>
            <p:nvPr/>
          </p:nvCxnSpPr>
          <p:spPr>
            <a:xfrm flipH="1">
              <a:off x="5292080" y="5842026"/>
              <a:ext cx="3359137" cy="212501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1473829" y="4962525"/>
            <a:ext cx="4955546" cy="1342639"/>
            <a:chOff x="3188838" y="5214553"/>
            <a:chExt cx="4955546" cy="1342639"/>
          </a:xfrm>
        </p:grpSpPr>
        <p:sp>
          <p:nvSpPr>
            <p:cNvPr id="27" name="Oval 26"/>
            <p:cNvSpPr/>
            <p:nvPr/>
          </p:nvSpPr>
          <p:spPr>
            <a:xfrm>
              <a:off x="3188838" y="6341168"/>
              <a:ext cx="1740425" cy="216024"/>
            </a:xfrm>
            <a:prstGeom prst="ellipse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>
              <a:endCxn id="27" idx="6"/>
            </p:cNvCxnSpPr>
            <p:nvPr/>
          </p:nvCxnSpPr>
          <p:spPr>
            <a:xfrm flipH="1">
              <a:off x="4929263" y="5214553"/>
              <a:ext cx="3215121" cy="1234627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 rot="16200000">
            <a:off x="-396293" y="3276582"/>
            <a:ext cx="1740043" cy="35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Original</a:t>
            </a:r>
            <a:endParaRPr lang="en-US" sz="18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 rot="16200000">
            <a:off x="-326916" y="4947231"/>
            <a:ext cx="1563189" cy="35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With DLB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61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1215072"/>
            <a:ext cx="8551147" cy="503332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DLB_Enable</a:t>
            </a:r>
            <a:r>
              <a:rPr lang="en-US" dirty="0"/>
              <a:t>(void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Enable DLB and all its features in case it was previously </a:t>
            </a:r>
            <a:r>
              <a:rPr lang="en-US" dirty="0" smtClean="0"/>
              <a:t>disabled </a:t>
            </a:r>
            <a:r>
              <a:rPr lang="en-US" dirty="0"/>
              <a:t>otherwise it has no effect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DLB_Disable</a:t>
            </a:r>
            <a:r>
              <a:rPr lang="en-US" dirty="0"/>
              <a:t>(void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Disable DLB actions for the calling process.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DLB_SetMaxParallelism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max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Set the maximum number of resources to be used by the calling process.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DLB_UnsetMaxParallelism</a:t>
            </a:r>
            <a:r>
              <a:rPr lang="en-US" dirty="0"/>
              <a:t>(void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Unset the maximum number of resources to be used by the calling process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DLB_Lend</a:t>
            </a:r>
            <a:r>
              <a:rPr lang="en-US" dirty="0" smtClean="0"/>
              <a:t>(…);</a:t>
            </a:r>
          </a:p>
          <a:p>
            <a:pPr lvl="1"/>
            <a:r>
              <a:rPr lang="en-US" dirty="0"/>
              <a:t> Lend </a:t>
            </a:r>
            <a:r>
              <a:rPr lang="en-US" dirty="0" smtClean="0"/>
              <a:t> </a:t>
            </a:r>
            <a:r>
              <a:rPr lang="en-US" dirty="0"/>
              <a:t>current </a:t>
            </a:r>
            <a:r>
              <a:rPr lang="en-US" dirty="0" smtClean="0"/>
              <a:t>CPUs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DLB_Reclaim</a:t>
            </a:r>
            <a:r>
              <a:rPr lang="en-US" dirty="0" smtClean="0"/>
              <a:t>(…);</a:t>
            </a:r>
          </a:p>
          <a:p>
            <a:pPr lvl="1"/>
            <a:r>
              <a:rPr lang="en-US" dirty="0" smtClean="0"/>
              <a:t>Reclaim CPUs owned by the process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DLB_AcquireCpu</a:t>
            </a:r>
            <a:r>
              <a:rPr lang="en-US" dirty="0" smtClean="0"/>
              <a:t>(…);</a:t>
            </a:r>
          </a:p>
          <a:p>
            <a:pPr lvl="1"/>
            <a:r>
              <a:rPr lang="en-US" dirty="0"/>
              <a:t>Acquire a specific </a:t>
            </a:r>
            <a:r>
              <a:rPr lang="en-US" dirty="0" smtClean="0"/>
              <a:t>CPU, equivalent to Reclaim if the process it the owner and to Borrow if not.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DLB_Borrow</a:t>
            </a:r>
            <a:r>
              <a:rPr lang="en-US" dirty="0" smtClean="0"/>
              <a:t>(…);</a:t>
            </a:r>
          </a:p>
          <a:p>
            <a:pPr lvl="1"/>
            <a:r>
              <a:rPr lang="en-US" dirty="0"/>
              <a:t>Borrow </a:t>
            </a:r>
            <a:r>
              <a:rPr lang="en-US" dirty="0" smtClean="0"/>
              <a:t>possible </a:t>
            </a:r>
            <a:r>
              <a:rPr lang="en-US" dirty="0"/>
              <a:t>CPUs registered on DLB 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DLB_Return</a:t>
            </a:r>
            <a:r>
              <a:rPr lang="en-US" dirty="0" smtClean="0"/>
              <a:t>(…);</a:t>
            </a:r>
          </a:p>
          <a:p>
            <a:pPr lvl="1"/>
            <a:r>
              <a:rPr lang="en-US" dirty="0"/>
              <a:t>Return claimed CPUs of other processes </a:t>
            </a:r>
            <a:endParaRPr lang="en-US" dirty="0" smtClean="0"/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DLB_Barrier</a:t>
            </a:r>
            <a:r>
              <a:rPr lang="en-US" dirty="0"/>
              <a:t>(void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Barrier between processes in the node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019300" y="3162300"/>
            <a:ext cx="228600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247900" y="3638550"/>
            <a:ext cx="228600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476500" y="4114800"/>
            <a:ext cx="228600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171700" y="4581525"/>
            <a:ext cx="228600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133600" y="5095875"/>
            <a:ext cx="228600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457950" y="1797963"/>
            <a:ext cx="228600" cy="22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8449" y="1797963"/>
            <a:ext cx="2495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functions have 4 different versions:</a:t>
            </a:r>
          </a:p>
          <a:p>
            <a:pPr marL="85725" indent="-85725">
              <a:buFontTx/>
              <a:buChar char="-"/>
            </a:pPr>
            <a:r>
              <a:rPr lang="en-US" sz="1400" b="1" dirty="0" smtClean="0"/>
              <a:t>void</a:t>
            </a:r>
            <a:r>
              <a:rPr lang="en-US" sz="1400" dirty="0" smtClean="0"/>
              <a:t>: Any CPU.</a:t>
            </a:r>
          </a:p>
          <a:p>
            <a:pPr marL="85725" indent="-85725">
              <a:buFontTx/>
              <a:buChar char="-"/>
            </a:pPr>
            <a:r>
              <a:rPr lang="en-US" sz="1400" b="1" dirty="0" err="1" smtClean="0"/>
              <a:t>int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CPU_Id</a:t>
            </a:r>
            <a:r>
              <a:rPr lang="en-US" sz="1400" dirty="0" smtClean="0"/>
              <a:t>: the specified CPU</a:t>
            </a:r>
          </a:p>
          <a:p>
            <a:pPr marL="85725" indent="-85725">
              <a:buFontTx/>
              <a:buChar char="-"/>
            </a:pPr>
            <a:r>
              <a:rPr lang="en-US" sz="1400" b="1" dirty="0" err="1"/>
              <a:t>i</a:t>
            </a:r>
            <a:r>
              <a:rPr lang="en-US" sz="1400" b="1" dirty="0" err="1" smtClean="0"/>
              <a:t>nt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num_CPUs</a:t>
            </a:r>
            <a:r>
              <a:rPr lang="en-US" sz="1400" b="1" dirty="0" smtClean="0"/>
              <a:t>: </a:t>
            </a:r>
            <a:r>
              <a:rPr lang="en-US" sz="1400" dirty="0" smtClean="0"/>
              <a:t>the amount of CPUs indicated</a:t>
            </a:r>
          </a:p>
          <a:p>
            <a:pPr marL="85725" indent="-85725">
              <a:buFontTx/>
              <a:buChar char="-"/>
            </a:pPr>
            <a:r>
              <a:rPr lang="en-US" sz="1400" b="1" dirty="0" err="1" smtClean="0"/>
              <a:t>CPUmask</a:t>
            </a:r>
            <a:r>
              <a:rPr lang="en-US" sz="1400" dirty="0" smtClean="0"/>
              <a:t>: the CPUs indicated in the mask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90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DROM</a:t>
            </a:r>
            <a:br>
              <a:rPr lang="en-US" dirty="0" smtClean="0"/>
            </a:br>
            <a:r>
              <a:rPr lang="en-US" sz="4400" dirty="0" smtClean="0"/>
              <a:t>Dynamic Resource Ownership Management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065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DROM: </a:t>
            </a:r>
            <a:r>
              <a:rPr lang="en-US" sz="2800" dirty="0" smtClean="0"/>
              <a:t>Dynamic Resource Ownership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for superior entity</a:t>
            </a:r>
          </a:p>
          <a:p>
            <a:pPr lvl="1"/>
            <a:r>
              <a:rPr lang="en-US" dirty="0" smtClean="0"/>
              <a:t>Job Scheduler</a:t>
            </a:r>
          </a:p>
          <a:p>
            <a:pPr lvl="1"/>
            <a:r>
              <a:rPr lang="en-US" dirty="0" smtClean="0"/>
              <a:t>Resource manager</a:t>
            </a:r>
          </a:p>
          <a:p>
            <a:pPr lvl="1"/>
            <a:r>
              <a:rPr lang="en-US" dirty="0" smtClean="0"/>
              <a:t>User</a:t>
            </a:r>
          </a:p>
          <a:p>
            <a:pPr lvl="1"/>
            <a:endParaRPr lang="en-US" dirty="0"/>
          </a:p>
          <a:p>
            <a:r>
              <a:rPr lang="en-US" dirty="0" smtClean="0"/>
              <a:t>Allow to change the </a:t>
            </a:r>
            <a:r>
              <a:rPr lang="en-US" b="1" dirty="0" smtClean="0"/>
              <a:t>owner</a:t>
            </a:r>
            <a:r>
              <a:rPr lang="en-US" dirty="0" smtClean="0"/>
              <a:t> of resources (CPUs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the process</a:t>
            </a:r>
          </a:p>
          <a:p>
            <a:pPr lvl="1"/>
            <a:r>
              <a:rPr lang="en-US" dirty="0" smtClean="0"/>
              <a:t>By an external entity (Resource manager)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7751" y="5335727"/>
            <a:ext cx="73533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DROM: Enabling Efficient and Effortless Malleability for Resource Managers.</a:t>
            </a:r>
            <a:br>
              <a:rPr lang="en-US" sz="1600" b="1" dirty="0" smtClean="0"/>
            </a:br>
            <a:r>
              <a:rPr lang="en-US" sz="1600" i="1" dirty="0" smtClean="0"/>
              <a:t> In Proceedings of International Conference on Parallel Processing (ICPP 2018)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373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24484"/>
                </a:solidFill>
              </a:rPr>
              <a:t>DROM: </a:t>
            </a:r>
            <a:r>
              <a:rPr lang="en-US" sz="2800" dirty="0">
                <a:solidFill>
                  <a:srgbClr val="124484"/>
                </a:solidFill>
              </a:rPr>
              <a:t>Dynamic Resource Ownership Management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3544" y="1237140"/>
            <a:ext cx="864095" cy="28803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App.</a:t>
            </a:r>
          </a:p>
        </p:txBody>
      </p:sp>
      <p:sp>
        <p:nvSpPr>
          <p:cNvPr id="5" name="Trapezoid 4"/>
          <p:cNvSpPr/>
          <p:nvPr/>
        </p:nvSpPr>
        <p:spPr>
          <a:xfrm>
            <a:off x="3568026" y="1699460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MPI1</a:t>
            </a:r>
          </a:p>
        </p:txBody>
      </p:sp>
      <p:sp>
        <p:nvSpPr>
          <p:cNvPr id="6" name="Trapezoid 5"/>
          <p:cNvSpPr/>
          <p:nvPr/>
        </p:nvSpPr>
        <p:spPr>
          <a:xfrm>
            <a:off x="4891068" y="1696664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MPI2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3389" y="2166248"/>
            <a:ext cx="487468" cy="271345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7283" y="2166247"/>
            <a:ext cx="487468" cy="3955527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46431" y="2158113"/>
            <a:ext cx="487468" cy="3964081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cpu3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909419" y="2472276"/>
            <a:ext cx="161493" cy="2406518"/>
            <a:chOff x="3058014" y="3283578"/>
            <a:chExt cx="161493" cy="1845176"/>
          </a:xfrm>
        </p:grpSpPr>
        <p:grpSp>
          <p:nvGrpSpPr>
            <p:cNvPr id="35" name="Group 34"/>
            <p:cNvGrpSpPr/>
            <p:nvPr/>
          </p:nvGrpSpPr>
          <p:grpSpPr>
            <a:xfrm>
              <a:off x="3059832" y="3283578"/>
              <a:ext cx="154218" cy="308436"/>
              <a:chOff x="3491880" y="2493956"/>
              <a:chExt cx="154218" cy="308436"/>
            </a:xfrm>
          </p:grpSpPr>
          <p:sp>
            <p:nvSpPr>
              <p:cNvPr id="51" name="Arc 50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058014" y="3590196"/>
              <a:ext cx="154218" cy="308436"/>
              <a:chOff x="3491880" y="2493956"/>
              <a:chExt cx="154218" cy="308436"/>
            </a:xfrm>
          </p:grpSpPr>
          <p:sp>
            <p:nvSpPr>
              <p:cNvPr id="49" name="Arc 48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59832" y="3898632"/>
              <a:ext cx="154218" cy="308436"/>
              <a:chOff x="3491880" y="2493956"/>
              <a:chExt cx="154218" cy="308436"/>
            </a:xfrm>
          </p:grpSpPr>
          <p:sp>
            <p:nvSpPr>
              <p:cNvPr id="47" name="Arc 46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Arc 47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058014" y="4205257"/>
              <a:ext cx="154218" cy="308436"/>
              <a:chOff x="3491880" y="2493956"/>
              <a:chExt cx="154218" cy="308436"/>
            </a:xfrm>
          </p:grpSpPr>
          <p:sp>
            <p:nvSpPr>
              <p:cNvPr id="45" name="Arc 44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Arc 45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065289" y="4513693"/>
              <a:ext cx="154218" cy="308436"/>
              <a:chOff x="3491880" y="2493956"/>
              <a:chExt cx="154218" cy="308436"/>
            </a:xfrm>
          </p:grpSpPr>
          <p:sp>
            <p:nvSpPr>
              <p:cNvPr id="43" name="Arc 42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063471" y="4820318"/>
              <a:ext cx="154218" cy="308436"/>
              <a:chOff x="3491880" y="2493956"/>
              <a:chExt cx="154218" cy="308436"/>
            </a:xfrm>
          </p:grpSpPr>
          <p:sp>
            <p:nvSpPr>
              <p:cNvPr id="41" name="Arc 40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Arc 41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5340325" y="2158113"/>
            <a:ext cx="487468" cy="3964081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cpu4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503313" y="2472276"/>
            <a:ext cx="161493" cy="2406518"/>
            <a:chOff x="3058014" y="3283578"/>
            <a:chExt cx="161493" cy="1845176"/>
          </a:xfrm>
        </p:grpSpPr>
        <p:grpSp>
          <p:nvGrpSpPr>
            <p:cNvPr id="58" name="Group 57"/>
            <p:cNvGrpSpPr/>
            <p:nvPr/>
          </p:nvGrpSpPr>
          <p:grpSpPr>
            <a:xfrm>
              <a:off x="3059832" y="3283578"/>
              <a:ext cx="154218" cy="308436"/>
              <a:chOff x="3491880" y="2493956"/>
              <a:chExt cx="154218" cy="308436"/>
            </a:xfrm>
          </p:grpSpPr>
          <p:sp>
            <p:nvSpPr>
              <p:cNvPr id="74" name="Arc 73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Arc 74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58014" y="3590196"/>
              <a:ext cx="154218" cy="308436"/>
              <a:chOff x="3491880" y="2493956"/>
              <a:chExt cx="154218" cy="308436"/>
            </a:xfrm>
          </p:grpSpPr>
          <p:sp>
            <p:nvSpPr>
              <p:cNvPr id="72" name="Arc 71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Arc 72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059832" y="3898632"/>
              <a:ext cx="154218" cy="308436"/>
              <a:chOff x="3491880" y="2493956"/>
              <a:chExt cx="154218" cy="308436"/>
            </a:xfrm>
          </p:grpSpPr>
          <p:sp>
            <p:nvSpPr>
              <p:cNvPr id="70" name="Arc 69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Arc 70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058014" y="4205257"/>
              <a:ext cx="154218" cy="308436"/>
              <a:chOff x="3491880" y="2493956"/>
              <a:chExt cx="154218" cy="308436"/>
            </a:xfrm>
          </p:grpSpPr>
          <p:sp>
            <p:nvSpPr>
              <p:cNvPr id="68" name="Arc 67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Arc 68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065289" y="4513693"/>
              <a:ext cx="154218" cy="308436"/>
              <a:chOff x="3491880" y="2493956"/>
              <a:chExt cx="154218" cy="308436"/>
            </a:xfrm>
          </p:grpSpPr>
          <p:sp>
            <p:nvSpPr>
              <p:cNvPr id="66" name="Arc 65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Arc 66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063471" y="4820318"/>
              <a:ext cx="154218" cy="308436"/>
              <a:chOff x="3491880" y="2493956"/>
              <a:chExt cx="154218" cy="308436"/>
            </a:xfrm>
          </p:grpSpPr>
          <p:sp>
            <p:nvSpPr>
              <p:cNvPr id="64" name="Arc 63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Arc 64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1" name="Straight Arrow Connector 80"/>
          <p:cNvCxnSpPr>
            <a:stCxn id="4" idx="2"/>
            <a:endCxn id="5" idx="0"/>
          </p:cNvCxnSpPr>
          <p:nvPr/>
        </p:nvCxnSpPr>
        <p:spPr>
          <a:xfrm flipH="1">
            <a:off x="3964070" y="1525172"/>
            <a:ext cx="661522" cy="17428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2" name="Straight Arrow Connector 81"/>
          <p:cNvCxnSpPr>
            <a:stCxn id="4" idx="2"/>
            <a:endCxn id="6" idx="0"/>
          </p:cNvCxnSpPr>
          <p:nvPr/>
        </p:nvCxnSpPr>
        <p:spPr>
          <a:xfrm>
            <a:off x="4625592" y="1525172"/>
            <a:ext cx="661520" cy="17149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3" name="Straight Arrow Connector 82"/>
          <p:cNvCxnSpPr>
            <a:stCxn id="5" idx="2"/>
            <a:endCxn id="7" idx="0"/>
          </p:cNvCxnSpPr>
          <p:nvPr/>
        </p:nvCxnSpPr>
        <p:spPr>
          <a:xfrm flipH="1">
            <a:off x="3667123" y="1987492"/>
            <a:ext cx="296947" cy="178756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4" name="Straight Arrow Connector 83"/>
          <p:cNvCxnSpPr>
            <a:stCxn id="5" idx="2"/>
            <a:endCxn id="20" idx="0"/>
          </p:cNvCxnSpPr>
          <p:nvPr/>
        </p:nvCxnSpPr>
        <p:spPr>
          <a:xfrm>
            <a:off x="3964070" y="1987492"/>
            <a:ext cx="296947" cy="178755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5" name="Straight Arrow Connector 84"/>
          <p:cNvCxnSpPr>
            <a:stCxn id="6" idx="2"/>
            <a:endCxn id="33" idx="0"/>
          </p:cNvCxnSpPr>
          <p:nvPr/>
        </p:nvCxnSpPr>
        <p:spPr>
          <a:xfrm flipH="1">
            <a:off x="4990165" y="1984696"/>
            <a:ext cx="296947" cy="173417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6" name="Straight Arrow Connector 85"/>
          <p:cNvCxnSpPr>
            <a:stCxn id="6" idx="2"/>
            <a:endCxn id="56" idx="0"/>
          </p:cNvCxnSpPr>
          <p:nvPr/>
        </p:nvCxnSpPr>
        <p:spPr>
          <a:xfrm>
            <a:off x="5287112" y="1984696"/>
            <a:ext cx="296947" cy="173417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3568026" y="2473178"/>
            <a:ext cx="161493" cy="2406518"/>
            <a:chOff x="3058014" y="3283578"/>
            <a:chExt cx="161493" cy="1845176"/>
          </a:xfrm>
        </p:grpSpPr>
        <p:grpSp>
          <p:nvGrpSpPr>
            <p:cNvPr id="98" name="Group 97"/>
            <p:cNvGrpSpPr/>
            <p:nvPr/>
          </p:nvGrpSpPr>
          <p:grpSpPr>
            <a:xfrm>
              <a:off x="3059832" y="3283578"/>
              <a:ext cx="154218" cy="308436"/>
              <a:chOff x="3491880" y="2493956"/>
              <a:chExt cx="154218" cy="308436"/>
            </a:xfrm>
          </p:grpSpPr>
          <p:sp>
            <p:nvSpPr>
              <p:cNvPr id="114" name="Arc 113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Arc 114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058014" y="3590196"/>
              <a:ext cx="154218" cy="308436"/>
              <a:chOff x="3491880" y="2493956"/>
              <a:chExt cx="154218" cy="308436"/>
            </a:xfrm>
          </p:grpSpPr>
          <p:sp>
            <p:nvSpPr>
              <p:cNvPr id="112" name="Arc 111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Arc 112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059832" y="3898632"/>
              <a:ext cx="154218" cy="308436"/>
              <a:chOff x="3491880" y="2493956"/>
              <a:chExt cx="154218" cy="308436"/>
            </a:xfrm>
          </p:grpSpPr>
          <p:sp>
            <p:nvSpPr>
              <p:cNvPr id="110" name="Arc 109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Arc 110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058014" y="4205257"/>
              <a:ext cx="154218" cy="308436"/>
              <a:chOff x="3491880" y="2493956"/>
              <a:chExt cx="154218" cy="308436"/>
            </a:xfrm>
          </p:grpSpPr>
          <p:sp>
            <p:nvSpPr>
              <p:cNvPr id="108" name="Arc 107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Arc 108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065289" y="4513693"/>
              <a:ext cx="154218" cy="308436"/>
              <a:chOff x="3491880" y="2493956"/>
              <a:chExt cx="154218" cy="308436"/>
            </a:xfrm>
          </p:grpSpPr>
          <p:sp>
            <p:nvSpPr>
              <p:cNvPr id="106" name="Arc 105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Arc 106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063471" y="4820318"/>
              <a:ext cx="154218" cy="308436"/>
              <a:chOff x="3491880" y="2493956"/>
              <a:chExt cx="154218" cy="308436"/>
            </a:xfrm>
          </p:grpSpPr>
          <p:sp>
            <p:nvSpPr>
              <p:cNvPr id="104" name="Arc 103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Arc 104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4180270" y="2472276"/>
            <a:ext cx="161493" cy="2406518"/>
            <a:chOff x="3058014" y="3283578"/>
            <a:chExt cx="161493" cy="1845176"/>
          </a:xfrm>
        </p:grpSpPr>
        <p:grpSp>
          <p:nvGrpSpPr>
            <p:cNvPr id="117" name="Group 116"/>
            <p:cNvGrpSpPr/>
            <p:nvPr/>
          </p:nvGrpSpPr>
          <p:grpSpPr>
            <a:xfrm>
              <a:off x="3059832" y="3283578"/>
              <a:ext cx="154218" cy="308436"/>
              <a:chOff x="3491880" y="2493956"/>
              <a:chExt cx="154218" cy="308436"/>
            </a:xfrm>
          </p:grpSpPr>
          <p:sp>
            <p:nvSpPr>
              <p:cNvPr id="133" name="Arc 132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Arc 133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058014" y="3590196"/>
              <a:ext cx="154218" cy="308436"/>
              <a:chOff x="3491880" y="2493956"/>
              <a:chExt cx="154218" cy="308436"/>
            </a:xfrm>
          </p:grpSpPr>
          <p:sp>
            <p:nvSpPr>
              <p:cNvPr id="131" name="Arc 130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059832" y="3898632"/>
              <a:ext cx="154218" cy="308436"/>
              <a:chOff x="3491880" y="2493956"/>
              <a:chExt cx="154218" cy="308436"/>
            </a:xfrm>
          </p:grpSpPr>
          <p:sp>
            <p:nvSpPr>
              <p:cNvPr id="129" name="Arc 128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Arc 129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058014" y="4205257"/>
              <a:ext cx="154218" cy="308436"/>
              <a:chOff x="3491880" y="2493956"/>
              <a:chExt cx="154218" cy="308436"/>
            </a:xfrm>
          </p:grpSpPr>
          <p:sp>
            <p:nvSpPr>
              <p:cNvPr id="127" name="Arc 126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Arc 127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3065289" y="4513693"/>
              <a:ext cx="154218" cy="308436"/>
              <a:chOff x="3491880" y="2493956"/>
              <a:chExt cx="154218" cy="308436"/>
            </a:xfrm>
          </p:grpSpPr>
          <p:sp>
            <p:nvSpPr>
              <p:cNvPr id="125" name="Arc 124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Arc 125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063471" y="4820318"/>
              <a:ext cx="154218" cy="308436"/>
              <a:chOff x="3491880" y="2493956"/>
              <a:chExt cx="154218" cy="308436"/>
            </a:xfrm>
          </p:grpSpPr>
          <p:sp>
            <p:nvSpPr>
              <p:cNvPr id="123" name="Arc 122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Arc 123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Oval 135"/>
          <p:cNvSpPr/>
          <p:nvPr/>
        </p:nvSpPr>
        <p:spPr>
          <a:xfrm>
            <a:off x="1824500" y="4158832"/>
            <a:ext cx="921862" cy="536992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DROM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2746362" y="4274019"/>
            <a:ext cx="1880838" cy="306618"/>
            <a:chOff x="2746362" y="3931119"/>
            <a:chExt cx="1880838" cy="306618"/>
          </a:xfrm>
        </p:grpSpPr>
        <p:sp>
          <p:nvSpPr>
            <p:cNvPr id="135" name="Rectangle 134"/>
            <p:cNvSpPr/>
            <p:nvPr/>
          </p:nvSpPr>
          <p:spPr>
            <a:xfrm>
              <a:off x="3052903" y="3931119"/>
              <a:ext cx="1574297" cy="306618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setProcessMask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Arrow Connector 138"/>
            <p:cNvCxnSpPr>
              <a:stCxn id="135" idx="1"/>
              <a:endCxn id="136" idx="6"/>
            </p:cNvCxnSpPr>
            <p:nvPr/>
          </p:nvCxnSpPr>
          <p:spPr>
            <a:xfrm flipH="1">
              <a:off x="2746362" y="4084428"/>
              <a:ext cx="306541" cy="9525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146" name="Group 145"/>
          <p:cNvGrpSpPr/>
          <p:nvPr/>
        </p:nvGrpSpPr>
        <p:grpSpPr>
          <a:xfrm>
            <a:off x="345743" y="3203192"/>
            <a:ext cx="1230836" cy="2448273"/>
            <a:chOff x="528070" y="2320596"/>
            <a:chExt cx="1230836" cy="2448273"/>
          </a:xfrm>
        </p:grpSpPr>
        <p:sp>
          <p:nvSpPr>
            <p:cNvPr id="137" name="Rounded Rectangle 136"/>
            <p:cNvSpPr/>
            <p:nvPr/>
          </p:nvSpPr>
          <p:spPr>
            <a:xfrm rot="5400000">
              <a:off x="855455" y="2440483"/>
              <a:ext cx="576065" cy="866183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 status</a:t>
              </a:r>
            </a:p>
          </p:txBody>
        </p:sp>
        <p:sp>
          <p:nvSpPr>
            <p:cNvPr id="138" name="Rounded Rectangle 137"/>
            <p:cNvSpPr/>
            <p:nvPr/>
          </p:nvSpPr>
          <p:spPr>
            <a:xfrm rot="5400000">
              <a:off x="855456" y="3852041"/>
              <a:ext cx="576064" cy="866183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status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28070" y="3293819"/>
              <a:ext cx="1230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Shared 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Mem.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37757" y="2320596"/>
              <a:ext cx="1011462" cy="2448273"/>
            </a:xfrm>
            <a:prstGeom prst="roundRect">
              <a:avLst/>
            </a:prstGeom>
            <a:noFill/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8" name="Straight Arrow Connector 147"/>
          <p:cNvCxnSpPr>
            <a:stCxn id="136" idx="2"/>
            <a:endCxn id="137" idx="0"/>
          </p:cNvCxnSpPr>
          <p:nvPr/>
        </p:nvCxnSpPr>
        <p:spPr>
          <a:xfrm flipH="1" flipV="1">
            <a:off x="1394252" y="3756171"/>
            <a:ext cx="430248" cy="671157"/>
          </a:xfrm>
          <a:prstGeom prst="straightConnector1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2" name="Straight Arrow Connector 151"/>
          <p:cNvCxnSpPr>
            <a:stCxn id="136" idx="2"/>
            <a:endCxn id="138" idx="0"/>
          </p:cNvCxnSpPr>
          <p:nvPr/>
        </p:nvCxnSpPr>
        <p:spPr>
          <a:xfrm flipH="1">
            <a:off x="1394253" y="4427328"/>
            <a:ext cx="430247" cy="740401"/>
          </a:xfrm>
          <a:prstGeom prst="straightConnector1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5" name="Straight Arrow Connector 154"/>
          <p:cNvCxnSpPr>
            <a:stCxn id="136" idx="4"/>
          </p:cNvCxnSpPr>
          <p:nvPr/>
        </p:nvCxnSpPr>
        <p:spPr>
          <a:xfrm rot="16200000" flipH="1">
            <a:off x="2762474" y="4218781"/>
            <a:ext cx="183872" cy="1137958"/>
          </a:xfrm>
          <a:prstGeom prst="bentConnector2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54" name="Group 253"/>
          <p:cNvGrpSpPr/>
          <p:nvPr/>
        </p:nvGrpSpPr>
        <p:grpSpPr>
          <a:xfrm>
            <a:off x="8041644" y="2071405"/>
            <a:ext cx="864095" cy="3384355"/>
            <a:chOff x="8041644" y="1728505"/>
            <a:chExt cx="864095" cy="3384355"/>
          </a:xfrm>
        </p:grpSpPr>
        <p:grpSp>
          <p:nvGrpSpPr>
            <p:cNvPr id="162" name="Group 161"/>
            <p:cNvGrpSpPr/>
            <p:nvPr/>
          </p:nvGrpSpPr>
          <p:grpSpPr>
            <a:xfrm>
              <a:off x="8392944" y="2045565"/>
              <a:ext cx="161493" cy="3067295"/>
              <a:chOff x="3058014" y="3283578"/>
              <a:chExt cx="161493" cy="1845176"/>
            </a:xfrm>
          </p:grpSpPr>
          <p:grpSp>
            <p:nvGrpSpPr>
              <p:cNvPr id="163" name="Group 162"/>
              <p:cNvGrpSpPr/>
              <p:nvPr/>
            </p:nvGrpSpPr>
            <p:grpSpPr>
              <a:xfrm>
                <a:off x="3059832" y="3283578"/>
                <a:ext cx="154218" cy="308436"/>
                <a:chOff x="3491880" y="2493956"/>
                <a:chExt cx="154218" cy="308436"/>
              </a:xfrm>
            </p:grpSpPr>
            <p:sp>
              <p:nvSpPr>
                <p:cNvPr id="179" name="Arc 178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3058014" y="3590196"/>
                <a:ext cx="154218" cy="308436"/>
                <a:chOff x="3491880" y="2493956"/>
                <a:chExt cx="154218" cy="308436"/>
              </a:xfrm>
            </p:grpSpPr>
            <p:sp>
              <p:nvSpPr>
                <p:cNvPr id="177" name="Arc 176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Arc 177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3059832" y="3898632"/>
                <a:ext cx="154218" cy="308436"/>
                <a:chOff x="3491880" y="2493956"/>
                <a:chExt cx="154218" cy="308436"/>
              </a:xfrm>
            </p:grpSpPr>
            <p:sp>
              <p:nvSpPr>
                <p:cNvPr id="175" name="Arc 174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Arc 175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3058014" y="4205257"/>
                <a:ext cx="154218" cy="308436"/>
                <a:chOff x="3491880" y="2493956"/>
                <a:chExt cx="154218" cy="308436"/>
              </a:xfrm>
            </p:grpSpPr>
            <p:sp>
              <p:nvSpPr>
                <p:cNvPr id="173" name="Arc 172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3065289" y="4513693"/>
                <a:ext cx="154218" cy="308436"/>
                <a:chOff x="3491880" y="2493956"/>
                <a:chExt cx="154218" cy="308436"/>
              </a:xfrm>
            </p:grpSpPr>
            <p:sp>
              <p:nvSpPr>
                <p:cNvPr id="171" name="Arc 170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Arc 171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3063471" y="4820318"/>
                <a:ext cx="154218" cy="308436"/>
                <a:chOff x="3491880" y="2493956"/>
                <a:chExt cx="154218" cy="308436"/>
              </a:xfrm>
            </p:grpSpPr>
            <p:sp>
              <p:nvSpPr>
                <p:cNvPr id="169" name="Arc 168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Arc 169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0" name="Rectangle 159"/>
            <p:cNvSpPr/>
            <p:nvPr/>
          </p:nvSpPr>
          <p:spPr>
            <a:xfrm>
              <a:off x="8041644" y="1728505"/>
              <a:ext cx="864095" cy="288032"/>
            </a:xfrm>
            <a:prstGeom prst="rect">
              <a:avLst/>
            </a:prstGeom>
            <a:ln w="285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RM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611358" y="2568830"/>
            <a:ext cx="6282521" cy="1678168"/>
            <a:chOff x="2611358" y="2225930"/>
            <a:chExt cx="6282521" cy="1678168"/>
          </a:xfrm>
        </p:grpSpPr>
        <p:sp>
          <p:nvSpPr>
            <p:cNvPr id="161" name="Rectangle 160"/>
            <p:cNvSpPr/>
            <p:nvPr/>
          </p:nvSpPr>
          <p:spPr>
            <a:xfrm>
              <a:off x="6924675" y="2225930"/>
              <a:ext cx="1969204" cy="306618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DLB_DROM_Attach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3" name="Straight Arrow Connector 182"/>
            <p:cNvCxnSpPr>
              <a:stCxn id="161" idx="1"/>
              <a:endCxn id="136" idx="7"/>
            </p:cNvCxnSpPr>
            <p:nvPr/>
          </p:nvCxnSpPr>
          <p:spPr>
            <a:xfrm flipH="1">
              <a:off x="2611358" y="2379239"/>
              <a:ext cx="4313317" cy="152485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55" name="Group 254"/>
          <p:cNvGrpSpPr/>
          <p:nvPr/>
        </p:nvGrpSpPr>
        <p:grpSpPr>
          <a:xfrm>
            <a:off x="2611358" y="4626708"/>
            <a:ext cx="6294381" cy="658298"/>
            <a:chOff x="2611358" y="4283808"/>
            <a:chExt cx="6294381" cy="658298"/>
          </a:xfrm>
        </p:grpSpPr>
        <p:sp>
          <p:nvSpPr>
            <p:cNvPr id="182" name="Rectangle 181"/>
            <p:cNvSpPr/>
            <p:nvPr/>
          </p:nvSpPr>
          <p:spPr>
            <a:xfrm>
              <a:off x="6936535" y="4635488"/>
              <a:ext cx="1969204" cy="306618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algn="ctr" defTabSz="914400">
                <a:defRPr/>
              </a:pPr>
              <a:r>
                <a:rPr lang="en-US" kern="0" dirty="0" err="1">
                  <a:solidFill>
                    <a:prstClr val="white"/>
                  </a:solidFill>
                </a:rPr>
                <a:t>setProcessMask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6" name="Straight Arrow Connector 185"/>
            <p:cNvCxnSpPr>
              <a:stCxn id="182" idx="1"/>
              <a:endCxn id="136" idx="5"/>
            </p:cNvCxnSpPr>
            <p:nvPr/>
          </p:nvCxnSpPr>
          <p:spPr>
            <a:xfrm flipH="1" flipV="1">
              <a:off x="2611358" y="4283808"/>
              <a:ext cx="4325177" cy="50498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34" name="Group 233"/>
          <p:cNvGrpSpPr/>
          <p:nvPr/>
        </p:nvGrpSpPr>
        <p:grpSpPr>
          <a:xfrm>
            <a:off x="4187545" y="4879698"/>
            <a:ext cx="156036" cy="1204436"/>
            <a:chOff x="4187545" y="4536798"/>
            <a:chExt cx="156036" cy="1204436"/>
          </a:xfrm>
        </p:grpSpPr>
        <p:grpSp>
          <p:nvGrpSpPr>
            <p:cNvPr id="194" name="Group 193"/>
            <p:cNvGrpSpPr/>
            <p:nvPr/>
          </p:nvGrpSpPr>
          <p:grpSpPr>
            <a:xfrm>
              <a:off x="4189363" y="4536798"/>
              <a:ext cx="154218" cy="402269"/>
              <a:chOff x="3491880" y="2493956"/>
              <a:chExt cx="154218" cy="308436"/>
            </a:xfrm>
          </p:grpSpPr>
          <p:sp>
            <p:nvSpPr>
              <p:cNvPr id="210" name="Arc 209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Arc 210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87545" y="4936696"/>
              <a:ext cx="154218" cy="402269"/>
              <a:chOff x="3491880" y="2493956"/>
              <a:chExt cx="154218" cy="308436"/>
            </a:xfrm>
          </p:grpSpPr>
          <p:sp>
            <p:nvSpPr>
              <p:cNvPr id="208" name="Arc 207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Arc 208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4189363" y="5338965"/>
              <a:ext cx="154218" cy="402269"/>
              <a:chOff x="3491880" y="2493956"/>
              <a:chExt cx="154218" cy="308436"/>
            </a:xfrm>
          </p:grpSpPr>
          <p:sp>
            <p:nvSpPr>
              <p:cNvPr id="206" name="Arc 205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Arc 206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4" name="Group 223"/>
          <p:cNvGrpSpPr/>
          <p:nvPr/>
        </p:nvGrpSpPr>
        <p:grpSpPr>
          <a:xfrm>
            <a:off x="4930845" y="4879699"/>
            <a:ext cx="156036" cy="1204436"/>
            <a:chOff x="4339945" y="4689198"/>
            <a:chExt cx="156036" cy="1204436"/>
          </a:xfrm>
        </p:grpSpPr>
        <p:grpSp>
          <p:nvGrpSpPr>
            <p:cNvPr id="215" name="Group 214"/>
            <p:cNvGrpSpPr/>
            <p:nvPr/>
          </p:nvGrpSpPr>
          <p:grpSpPr>
            <a:xfrm>
              <a:off x="4341763" y="4689198"/>
              <a:ext cx="154218" cy="402269"/>
              <a:chOff x="3491880" y="2493956"/>
              <a:chExt cx="154218" cy="308436"/>
            </a:xfrm>
          </p:grpSpPr>
          <p:sp>
            <p:nvSpPr>
              <p:cNvPr id="216" name="Arc 215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Arc 216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4339945" y="5089096"/>
              <a:ext cx="154218" cy="402269"/>
              <a:chOff x="3491880" y="2493956"/>
              <a:chExt cx="154218" cy="308436"/>
            </a:xfrm>
          </p:grpSpPr>
          <p:sp>
            <p:nvSpPr>
              <p:cNvPr id="219" name="Arc 218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Arc 219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4341763" y="5491365"/>
              <a:ext cx="154218" cy="402269"/>
              <a:chOff x="3491880" y="2493956"/>
              <a:chExt cx="154218" cy="308436"/>
            </a:xfrm>
          </p:grpSpPr>
          <p:sp>
            <p:nvSpPr>
              <p:cNvPr id="222" name="Arc 221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Arc 222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5524711" y="4879698"/>
            <a:ext cx="154218" cy="402269"/>
            <a:chOff x="3491880" y="2493956"/>
            <a:chExt cx="154218" cy="308436"/>
          </a:xfrm>
        </p:grpSpPr>
        <p:sp>
          <p:nvSpPr>
            <p:cNvPr id="226" name="Arc 225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Arc 226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5522893" y="5279596"/>
            <a:ext cx="154218" cy="402269"/>
            <a:chOff x="3491880" y="2493956"/>
            <a:chExt cx="154218" cy="308436"/>
          </a:xfrm>
        </p:grpSpPr>
        <p:sp>
          <p:nvSpPr>
            <p:cNvPr id="229" name="Arc 228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Arc 229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524711" y="5681865"/>
            <a:ext cx="154218" cy="402269"/>
            <a:chOff x="3491880" y="2493956"/>
            <a:chExt cx="154218" cy="308436"/>
          </a:xfrm>
        </p:grpSpPr>
        <p:sp>
          <p:nvSpPr>
            <p:cNvPr id="232" name="Arc 231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Arc 232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611357" y="4960083"/>
            <a:ext cx="3824974" cy="1162110"/>
            <a:chOff x="2611357" y="4617183"/>
            <a:chExt cx="3824974" cy="1162110"/>
          </a:xfrm>
        </p:grpSpPr>
        <p:cxnSp>
          <p:nvCxnSpPr>
            <p:cNvPr id="189" name="Straight Arrow Connector 154"/>
            <p:cNvCxnSpPr>
              <a:stCxn id="136" idx="5"/>
            </p:cNvCxnSpPr>
            <p:nvPr/>
          </p:nvCxnSpPr>
          <p:spPr>
            <a:xfrm rot="16200000" flipH="1">
              <a:off x="4004838" y="3223702"/>
              <a:ext cx="550544" cy="3337505"/>
            </a:xfrm>
            <a:prstGeom prst="bentConnector2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2" name="Rectangle 191"/>
            <p:cNvSpPr/>
            <p:nvPr/>
          </p:nvSpPr>
          <p:spPr>
            <a:xfrm>
              <a:off x="5948863" y="4788796"/>
              <a:ext cx="487468" cy="990497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FFCC00"/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cpu1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6116397" y="5037262"/>
              <a:ext cx="156036" cy="706343"/>
              <a:chOff x="5675293" y="5089096"/>
              <a:chExt cx="156036" cy="804538"/>
            </a:xfrm>
          </p:grpSpPr>
          <p:grpSp>
            <p:nvGrpSpPr>
              <p:cNvPr id="245" name="Group 244"/>
              <p:cNvGrpSpPr/>
              <p:nvPr/>
            </p:nvGrpSpPr>
            <p:grpSpPr>
              <a:xfrm>
                <a:off x="5675293" y="5089096"/>
                <a:ext cx="154218" cy="402269"/>
                <a:chOff x="3491880" y="2493956"/>
                <a:chExt cx="154218" cy="308436"/>
              </a:xfrm>
            </p:grpSpPr>
            <p:sp>
              <p:nvSpPr>
                <p:cNvPr id="246" name="Arc 245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Arc 246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5677111" y="5491365"/>
                <a:ext cx="154218" cy="402269"/>
                <a:chOff x="3491880" y="2493956"/>
                <a:chExt cx="154218" cy="308436"/>
              </a:xfrm>
            </p:grpSpPr>
            <p:sp>
              <p:nvSpPr>
                <p:cNvPr id="249" name="Arc 248"/>
                <p:cNvSpPr/>
                <p:nvPr/>
              </p:nvSpPr>
              <p:spPr>
                <a:xfrm flipV="1">
                  <a:off x="3491880" y="2493956"/>
                  <a:ext cx="154218" cy="154218"/>
                </a:xfrm>
                <a:prstGeom prst="arc">
                  <a:avLst>
                    <a:gd name="adj1" fmla="val 16200000"/>
                    <a:gd name="adj2" fmla="val 5979273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Arc 249"/>
                <p:cNvSpPr/>
                <p:nvPr/>
              </p:nvSpPr>
              <p:spPr>
                <a:xfrm flipH="1">
                  <a:off x="3491880" y="2648174"/>
                  <a:ext cx="154218" cy="154218"/>
                </a:xfrm>
                <a:prstGeom prst="arc">
                  <a:avLst>
                    <a:gd name="adj1" fmla="val 16200000"/>
                    <a:gd name="adj2" fmla="val 5574979"/>
                  </a:avLst>
                </a:prstGeom>
                <a:noFill/>
                <a:ln w="381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368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DROM: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61" y="1202671"/>
            <a:ext cx="2493682" cy="5078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A) User: </a:t>
            </a:r>
            <a:br>
              <a:rPr lang="en-US" dirty="0" smtClean="0"/>
            </a:br>
            <a:r>
              <a:rPr lang="en-US" sz="1900" dirty="0" smtClean="0"/>
              <a:t>Increase priority to App2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B) Job Scheduler: </a:t>
            </a:r>
            <a:r>
              <a:rPr lang="en-US" sz="1900" dirty="0" smtClean="0"/>
              <a:t>Run High priority App2 in resources assigned to App1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C) App1: </a:t>
            </a:r>
            <a:r>
              <a:rPr lang="en-US" sz="1900" dirty="0" smtClean="0"/>
              <a:t>Release 2 CPUs because not using efficiently</a:t>
            </a:r>
            <a:endParaRPr lang="en-US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2798511" y="3882158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8511" y="1541532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App2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8511" y="2392656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5173" y="3276921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App2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rot="16200000">
            <a:off x="4256922" y="2822874"/>
            <a:ext cx="828096" cy="2474856"/>
            <a:chOff x="4227111" y="1970451"/>
            <a:chExt cx="828096" cy="2474856"/>
          </a:xfrm>
        </p:grpSpPr>
        <p:sp>
          <p:nvSpPr>
            <p:cNvPr id="17" name="Rectangle 16"/>
            <p:cNvSpPr/>
            <p:nvPr/>
          </p:nvSpPr>
          <p:spPr>
            <a:xfrm>
              <a:off x="4227111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40714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54317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7920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6152" y="3281458"/>
              <a:ext cx="189087" cy="644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64249" y="3281457"/>
              <a:ext cx="190958" cy="644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4317" y="3970013"/>
              <a:ext cx="176557" cy="4752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7920" y="3970013"/>
              <a:ext cx="176557" cy="4752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4256922" y="4348856"/>
            <a:ext cx="828096" cy="2474855"/>
            <a:chOff x="7179328" y="1970451"/>
            <a:chExt cx="828096" cy="2474855"/>
          </a:xfrm>
        </p:grpSpPr>
        <p:sp>
          <p:nvSpPr>
            <p:cNvPr id="32" name="Rectangle 31"/>
            <p:cNvSpPr/>
            <p:nvPr/>
          </p:nvSpPr>
          <p:spPr>
            <a:xfrm>
              <a:off x="7179328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2931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06534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20137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98511" y="5417396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E:\DLB\MultiApp\dlb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8" y="3485672"/>
            <a:ext cx="2815288" cy="11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16200000">
            <a:off x="3879730" y="865376"/>
            <a:ext cx="1685572" cy="2577948"/>
            <a:chOff x="1083931" y="1970450"/>
            <a:chExt cx="1685572" cy="2577948"/>
          </a:xfrm>
        </p:grpSpPr>
        <p:sp>
          <p:nvSpPr>
            <p:cNvPr id="6" name="Rectangle 5"/>
            <p:cNvSpPr/>
            <p:nvPr/>
          </p:nvSpPr>
          <p:spPr>
            <a:xfrm>
              <a:off x="1083931" y="1970450"/>
              <a:ext cx="187287" cy="25779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7534" y="1970450"/>
              <a:ext cx="187287" cy="25779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4740" y="1970450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1407" y="1970450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55010" y="1970450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8613" y="1970450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82216" y="1970450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1069" y="3281457"/>
              <a:ext cx="187287" cy="82783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10512" y="1970450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06841" y="3281456"/>
              <a:ext cx="187287" cy="82783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24741" y="4109291"/>
              <a:ext cx="183616" cy="439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10513" y="4109290"/>
              <a:ext cx="183616" cy="439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81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DROM: </a:t>
            </a:r>
            <a:r>
              <a:rPr lang="en-US" dirty="0"/>
              <a:t>H</a:t>
            </a:r>
            <a:r>
              <a:rPr lang="en-US" dirty="0" smtClean="0"/>
              <a:t>ow to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0623" y="3903993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623" y="1563367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App2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623" y="2414491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7285" y="3298756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App2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 rot="16200000">
            <a:off x="1579034" y="2844709"/>
            <a:ext cx="828096" cy="2474856"/>
            <a:chOff x="4227111" y="1970451"/>
            <a:chExt cx="828096" cy="2474856"/>
          </a:xfrm>
        </p:grpSpPr>
        <p:sp>
          <p:nvSpPr>
            <p:cNvPr id="17" name="Rectangle 16"/>
            <p:cNvSpPr/>
            <p:nvPr/>
          </p:nvSpPr>
          <p:spPr>
            <a:xfrm>
              <a:off x="4227111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40714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54317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7920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6152" y="3281458"/>
              <a:ext cx="189087" cy="644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64249" y="3281457"/>
              <a:ext cx="190958" cy="6444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54317" y="3970013"/>
              <a:ext cx="176557" cy="4752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7920" y="3970013"/>
              <a:ext cx="176557" cy="4752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6200000">
            <a:off x="1579034" y="4370691"/>
            <a:ext cx="828096" cy="2474855"/>
            <a:chOff x="7179328" y="1970451"/>
            <a:chExt cx="828096" cy="2474855"/>
          </a:xfrm>
        </p:grpSpPr>
        <p:sp>
          <p:nvSpPr>
            <p:cNvPr id="32" name="Rectangle 31"/>
            <p:cNvSpPr/>
            <p:nvPr/>
          </p:nvSpPr>
          <p:spPr>
            <a:xfrm>
              <a:off x="7179328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2931" y="1970451"/>
              <a:ext cx="183005" cy="247485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06534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20137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623" y="5439231"/>
            <a:ext cx="7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App1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1201845" y="887213"/>
            <a:ext cx="1685572" cy="2577949"/>
            <a:chOff x="1083931" y="1970450"/>
            <a:chExt cx="1685572" cy="2577949"/>
          </a:xfrm>
        </p:grpSpPr>
        <p:sp>
          <p:nvSpPr>
            <p:cNvPr id="6" name="Rectangle 5"/>
            <p:cNvSpPr/>
            <p:nvPr/>
          </p:nvSpPr>
          <p:spPr>
            <a:xfrm>
              <a:off x="1083931" y="1970450"/>
              <a:ext cx="187287" cy="25779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7970" y="1970450"/>
              <a:ext cx="187287" cy="257794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6052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0093" y="1970451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54134" y="1970451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8175" y="1970451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82216" y="1970450"/>
              <a:ext cx="187287" cy="21168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6051" y="3281457"/>
              <a:ext cx="187287" cy="82783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12011" y="1970451"/>
              <a:ext cx="187287" cy="1288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rtlCol="0" anchor="ctr" anchorCtr="0"/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12010" y="3281457"/>
              <a:ext cx="187287" cy="82783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29723" y="4109292"/>
              <a:ext cx="183616" cy="439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15681" y="4109290"/>
              <a:ext cx="183616" cy="43910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3351940" y="1206208"/>
            <a:ext cx="5715860" cy="5096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A) 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$&gt;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dlb_taskset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-p pid_app2 –c 0-5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$&gt;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dlb_taskset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0,1 ./App2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C)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DLB_DROM_SetProcessMask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my_pid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[0,0,1,1]);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Load Balancing - DLB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Our objectives: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Address all sources of imbalance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Fine Grain, dynamic…</a:t>
            </a:r>
          </a:p>
          <a:p>
            <a:pPr lvl="2"/>
            <a:r>
              <a:rPr lang="en-US" dirty="0"/>
              <a:t>How?</a:t>
            </a:r>
          </a:p>
          <a:p>
            <a:pPr lvl="3"/>
            <a:r>
              <a:rPr lang="en-US" dirty="0"/>
              <a:t>Detect imbalance at runtime</a:t>
            </a:r>
          </a:p>
          <a:p>
            <a:pPr lvl="3"/>
            <a:r>
              <a:rPr lang="en-US" dirty="0"/>
              <a:t>React immediately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Real product for HPC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 common programming model/environment 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MPI + OpenMP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Transparent to the application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Runtime library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71" y="4924985"/>
            <a:ext cx="3617664" cy="12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DROM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DLB_DROM_Attach</a:t>
            </a:r>
            <a:r>
              <a:rPr lang="en-US" sz="1600" dirty="0" smtClean="0"/>
              <a:t>(void);</a:t>
            </a:r>
          </a:p>
          <a:p>
            <a:pPr lvl="1"/>
            <a:r>
              <a:rPr lang="en-US" sz="1400" dirty="0"/>
              <a:t>Attach current process to DLB system as DROM </a:t>
            </a:r>
            <a:r>
              <a:rPr lang="en-US" sz="1400" dirty="0" smtClean="0"/>
              <a:t>administrator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DLB_DROM_Detach</a:t>
            </a:r>
            <a:r>
              <a:rPr lang="en-US" sz="1600" dirty="0" smtClean="0"/>
              <a:t>(void);</a:t>
            </a:r>
          </a:p>
          <a:p>
            <a:pPr lvl="1"/>
            <a:r>
              <a:rPr lang="en-US" sz="1400" dirty="0"/>
              <a:t>Detach current process from DLB </a:t>
            </a:r>
            <a:r>
              <a:rPr lang="en-US" sz="1400" dirty="0" smtClean="0"/>
              <a:t>system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DLB_DROM_GetNumCpus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*</a:t>
            </a:r>
            <a:r>
              <a:rPr lang="en-US" sz="1600" dirty="0" err="1"/>
              <a:t>ncpus</a:t>
            </a:r>
            <a:r>
              <a:rPr lang="en-US" sz="1600" dirty="0" smtClean="0"/>
              <a:t>);</a:t>
            </a:r>
          </a:p>
          <a:p>
            <a:pPr lvl="1"/>
            <a:r>
              <a:rPr lang="en-US" sz="1400" dirty="0"/>
              <a:t>Get the number of CPUs in the </a:t>
            </a:r>
            <a:r>
              <a:rPr lang="en-US" sz="1400" dirty="0" smtClean="0"/>
              <a:t>node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DLB_DROM_GetPidList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*</a:t>
            </a:r>
            <a:r>
              <a:rPr lang="en-US" sz="1600" dirty="0" err="1"/>
              <a:t>pidlist</a:t>
            </a:r>
            <a:r>
              <a:rPr lang="en-US" sz="1600" dirty="0"/>
              <a:t>, </a:t>
            </a:r>
            <a:r>
              <a:rPr lang="en-US" sz="1600" dirty="0" err="1"/>
              <a:t>int</a:t>
            </a:r>
            <a:r>
              <a:rPr lang="en-US" sz="1600" dirty="0"/>
              <a:t> *</a:t>
            </a:r>
            <a:r>
              <a:rPr lang="en-US" sz="1600" dirty="0" err="1"/>
              <a:t>nelems</a:t>
            </a:r>
            <a:r>
              <a:rPr lang="en-US" sz="1600" dirty="0"/>
              <a:t>, 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max_len</a:t>
            </a:r>
            <a:r>
              <a:rPr lang="en-US" sz="1600" dirty="0" smtClean="0"/>
              <a:t>);</a:t>
            </a:r>
          </a:p>
          <a:p>
            <a:pPr lvl="1"/>
            <a:r>
              <a:rPr lang="en-US" sz="1400" dirty="0"/>
              <a:t>Get the list of running processes registered in the DLB system </a:t>
            </a:r>
            <a:endParaRPr lang="en-US" sz="1400" dirty="0" smtClean="0"/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DLB_DROM_GetProcessMask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pid</a:t>
            </a:r>
            <a:r>
              <a:rPr lang="en-US" sz="1600" dirty="0"/>
              <a:t>, </a:t>
            </a:r>
            <a:r>
              <a:rPr lang="en-US" sz="1600" dirty="0" err="1"/>
              <a:t>dlb_cpu_set_t</a:t>
            </a:r>
            <a:r>
              <a:rPr lang="en-US" sz="1600" dirty="0"/>
              <a:t> mask, </a:t>
            </a:r>
            <a:r>
              <a:rPr lang="en-US" sz="1600" dirty="0" err="1"/>
              <a:t>dlb_drom_flags_t</a:t>
            </a:r>
            <a:r>
              <a:rPr lang="en-US" sz="1600" dirty="0"/>
              <a:t> flags</a:t>
            </a:r>
            <a:r>
              <a:rPr lang="en-US" sz="1600" dirty="0" smtClean="0"/>
              <a:t>);</a:t>
            </a:r>
          </a:p>
          <a:p>
            <a:pPr lvl="1"/>
            <a:r>
              <a:rPr lang="en-US" sz="1400" dirty="0"/>
              <a:t>Get the process mask of the given PID 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DLB_DROM_SetProcessMask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pid</a:t>
            </a:r>
            <a:r>
              <a:rPr lang="en-US" sz="1600" dirty="0"/>
              <a:t>, </a:t>
            </a:r>
            <a:r>
              <a:rPr lang="en-US" sz="1600" dirty="0" err="1"/>
              <a:t>const_dlb_cpu_set_t</a:t>
            </a:r>
            <a:r>
              <a:rPr lang="en-US" sz="1600" dirty="0"/>
              <a:t> mask, </a:t>
            </a:r>
            <a:r>
              <a:rPr lang="en-US" sz="1600" dirty="0" err="1"/>
              <a:t>dlb_drom_flags_t</a:t>
            </a:r>
            <a:r>
              <a:rPr lang="en-US" sz="1600" dirty="0"/>
              <a:t> flags</a:t>
            </a:r>
            <a:r>
              <a:rPr lang="en-US" sz="1600" dirty="0" smtClean="0"/>
              <a:t>);</a:t>
            </a:r>
          </a:p>
          <a:p>
            <a:pPr lvl="1"/>
            <a:r>
              <a:rPr lang="en-US" sz="1400" dirty="0"/>
              <a:t>Set the process mask of the given </a:t>
            </a:r>
            <a:r>
              <a:rPr lang="en-US" sz="1400" dirty="0" smtClean="0"/>
              <a:t>PID</a:t>
            </a:r>
          </a:p>
          <a:p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/>
              <a:t>DLB_DROM_PostFinalize</a:t>
            </a:r>
            <a:r>
              <a:rPr lang="en-US" sz="1600" dirty="0"/>
              <a:t>(</a:t>
            </a:r>
            <a:r>
              <a:rPr lang="en-US" sz="1600" dirty="0" err="1"/>
              <a:t>int</a:t>
            </a:r>
            <a:r>
              <a:rPr lang="en-US" sz="1600" dirty="0"/>
              <a:t> </a:t>
            </a:r>
            <a:r>
              <a:rPr lang="en-US" sz="1600" dirty="0" err="1"/>
              <a:t>pid</a:t>
            </a:r>
            <a:r>
              <a:rPr lang="en-US" sz="1600" dirty="0"/>
              <a:t>, </a:t>
            </a:r>
            <a:r>
              <a:rPr lang="en-US" sz="1600" dirty="0" err="1"/>
              <a:t>dlb_drom_flags_t</a:t>
            </a:r>
            <a:r>
              <a:rPr lang="en-US" sz="1600" dirty="0"/>
              <a:t> flags</a:t>
            </a:r>
            <a:r>
              <a:rPr lang="en-US" sz="1600" dirty="0" smtClean="0"/>
              <a:t>);</a:t>
            </a:r>
          </a:p>
          <a:p>
            <a:pPr lvl="1"/>
            <a:r>
              <a:rPr lang="en-US" sz="1400" dirty="0"/>
              <a:t>Unregister a process from the DLB system</a:t>
            </a:r>
          </a:p>
        </p:txBody>
      </p:sp>
    </p:spTree>
    <p:extLst>
      <p:ext uri="{BB962C8B-B14F-4D97-AF65-F5344CB8AC3E}">
        <p14:creationId xmlns:p14="http://schemas.microsoft.com/office/powerpoint/2010/main" val="13118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TALP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sz="4800" dirty="0" smtClean="0"/>
              <a:t>racking Application Low-level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TALP: Tracking Application Live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Profiling tool with:</a:t>
            </a:r>
          </a:p>
          <a:p>
            <a:pPr lvl="1"/>
            <a:r>
              <a:rPr lang="en-US" dirty="0" smtClean="0"/>
              <a:t>Low overhead</a:t>
            </a:r>
          </a:p>
          <a:p>
            <a:pPr lvl="1"/>
            <a:r>
              <a:rPr lang="en-US" dirty="0" smtClean="0"/>
              <a:t>Report POP metrics</a:t>
            </a:r>
          </a:p>
          <a:p>
            <a:pPr lvl="1"/>
            <a:r>
              <a:rPr lang="en-US" dirty="0" smtClean="0"/>
              <a:t>API to obtain metrics at runtime</a:t>
            </a:r>
          </a:p>
          <a:p>
            <a:pPr lvl="1"/>
            <a:r>
              <a:rPr lang="en-US" dirty="0" smtClean="0"/>
              <a:t>API to instrument code and profile regions of code</a:t>
            </a:r>
          </a:p>
          <a:p>
            <a:pPr lvl="1"/>
            <a:endParaRPr lang="en-US" dirty="0"/>
          </a:p>
          <a:p>
            <a:r>
              <a:rPr lang="en-US" dirty="0" smtClean="0"/>
              <a:t>Current version profiles MPI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25" y="5459552"/>
            <a:ext cx="679132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TALP a lightweight tool to Unveil Parallel Efficiency of Large Scale Executions</a:t>
            </a:r>
            <a:r>
              <a:rPr lang="en-US" sz="1600" i="1" dirty="0" smtClean="0"/>
              <a:t>. In Proceedings of Performance Engineering, Modelling, Analysis, and Visualization Strategy (</a:t>
            </a:r>
            <a:r>
              <a:rPr lang="en-US" sz="1600" i="1" dirty="0" err="1" smtClean="0"/>
              <a:t>Permavost</a:t>
            </a:r>
            <a:r>
              <a:rPr lang="en-US" sz="1600" i="1" dirty="0" smtClean="0"/>
              <a:t> 2021).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53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05" y="17868"/>
            <a:ext cx="8561196" cy="838397"/>
          </a:xfrm>
        </p:spPr>
        <p:txBody>
          <a:bodyPr/>
          <a:lstStyle/>
          <a:p>
            <a:r>
              <a:rPr lang="en-US" dirty="0" smtClean="0"/>
              <a:t>TALP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57AB8-8FB3-46D1-9722-8EE80D3CC9AC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232" y="5962431"/>
            <a:ext cx="5345723" cy="365125"/>
          </a:xfrm>
        </p:spPr>
        <p:txBody>
          <a:bodyPr/>
          <a:lstStyle/>
          <a:p>
            <a:r>
              <a:rPr lang="en-US" dirty="0" smtClean="0"/>
              <a:t>TALP - PERMAVOST'21 - Marta Garcia-</a:t>
            </a:r>
            <a:r>
              <a:rPr lang="en-US" dirty="0" err="1" smtClean="0"/>
              <a:t>Gasulla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193544" y="894240"/>
            <a:ext cx="864095" cy="28803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App.</a:t>
            </a:r>
          </a:p>
        </p:txBody>
      </p:sp>
      <p:sp>
        <p:nvSpPr>
          <p:cNvPr id="120" name="Trapezoid 119"/>
          <p:cNvSpPr/>
          <p:nvPr/>
        </p:nvSpPr>
        <p:spPr>
          <a:xfrm>
            <a:off x="3568026" y="1356560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MPI1</a:t>
            </a:r>
          </a:p>
        </p:txBody>
      </p:sp>
      <p:sp>
        <p:nvSpPr>
          <p:cNvPr id="121" name="Trapezoid 120"/>
          <p:cNvSpPr/>
          <p:nvPr/>
        </p:nvSpPr>
        <p:spPr>
          <a:xfrm>
            <a:off x="4891068" y="1353764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MPI2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423389" y="1823347"/>
            <a:ext cx="487468" cy="3369969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3590014" y="2137510"/>
            <a:ext cx="154218" cy="308436"/>
            <a:chOff x="3491880" y="2493956"/>
            <a:chExt cx="154218" cy="308436"/>
          </a:xfrm>
        </p:grpSpPr>
        <p:sp>
          <p:nvSpPr>
            <p:cNvPr id="124" name="Arc 123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Arc 124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590014" y="2444128"/>
            <a:ext cx="154218" cy="308436"/>
            <a:chOff x="3491880" y="2493956"/>
            <a:chExt cx="154218" cy="308436"/>
          </a:xfrm>
        </p:grpSpPr>
        <p:sp>
          <p:nvSpPr>
            <p:cNvPr id="127" name="Arc 126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Arc 127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590014" y="4722635"/>
            <a:ext cx="154218" cy="308436"/>
            <a:chOff x="3491880" y="2493956"/>
            <a:chExt cx="154218" cy="308436"/>
          </a:xfrm>
        </p:grpSpPr>
        <p:sp>
          <p:nvSpPr>
            <p:cNvPr id="130" name="Arc 129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Arc 130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90014" y="4017576"/>
            <a:ext cx="154218" cy="308436"/>
            <a:chOff x="3491880" y="2493956"/>
            <a:chExt cx="154218" cy="308436"/>
          </a:xfrm>
        </p:grpSpPr>
        <p:sp>
          <p:nvSpPr>
            <p:cNvPr id="133" name="Arc 132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Arc 133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4017283" y="1823348"/>
            <a:ext cx="487468" cy="3369968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cpu2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4183908" y="2137510"/>
            <a:ext cx="154218" cy="308436"/>
            <a:chOff x="3491880" y="2493956"/>
            <a:chExt cx="154218" cy="308436"/>
          </a:xfrm>
        </p:grpSpPr>
        <p:sp>
          <p:nvSpPr>
            <p:cNvPr id="137" name="Arc 136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Arc 137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183908" y="2444128"/>
            <a:ext cx="154218" cy="308436"/>
            <a:chOff x="3491880" y="2493956"/>
            <a:chExt cx="154218" cy="308436"/>
          </a:xfrm>
        </p:grpSpPr>
        <p:sp>
          <p:nvSpPr>
            <p:cNvPr id="140" name="Arc 139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Arc 140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183908" y="4722635"/>
            <a:ext cx="154218" cy="308436"/>
            <a:chOff x="3491880" y="2493956"/>
            <a:chExt cx="154218" cy="308436"/>
          </a:xfrm>
        </p:grpSpPr>
        <p:sp>
          <p:nvSpPr>
            <p:cNvPr id="143" name="Arc 142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Arc 143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183908" y="4017576"/>
            <a:ext cx="154218" cy="308436"/>
            <a:chOff x="3491880" y="2493956"/>
            <a:chExt cx="154218" cy="308436"/>
          </a:xfrm>
        </p:grpSpPr>
        <p:sp>
          <p:nvSpPr>
            <p:cNvPr id="146" name="Arc 145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Arc 146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4746431" y="1815214"/>
            <a:ext cx="487468" cy="337725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cpu3</a:t>
            </a:r>
          </a:p>
        </p:txBody>
      </p:sp>
      <p:grpSp>
        <p:nvGrpSpPr>
          <p:cNvPr id="149" name="Group 148"/>
          <p:cNvGrpSpPr/>
          <p:nvPr/>
        </p:nvGrpSpPr>
        <p:grpSpPr>
          <a:xfrm>
            <a:off x="4909419" y="2129376"/>
            <a:ext cx="161493" cy="1845176"/>
            <a:chOff x="3058014" y="3283578"/>
            <a:chExt cx="161493" cy="1845176"/>
          </a:xfrm>
        </p:grpSpPr>
        <p:grpSp>
          <p:nvGrpSpPr>
            <p:cNvPr id="150" name="Group 149"/>
            <p:cNvGrpSpPr/>
            <p:nvPr/>
          </p:nvGrpSpPr>
          <p:grpSpPr>
            <a:xfrm>
              <a:off x="3059832" y="3283578"/>
              <a:ext cx="154218" cy="308436"/>
              <a:chOff x="3491880" y="2493956"/>
              <a:chExt cx="154218" cy="308436"/>
            </a:xfrm>
          </p:grpSpPr>
          <p:sp>
            <p:nvSpPr>
              <p:cNvPr id="166" name="Arc 165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Arc 166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3058014" y="3590196"/>
              <a:ext cx="154218" cy="308436"/>
              <a:chOff x="3491880" y="2493956"/>
              <a:chExt cx="154218" cy="308436"/>
            </a:xfrm>
          </p:grpSpPr>
          <p:sp>
            <p:nvSpPr>
              <p:cNvPr id="164" name="Arc 163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Arc 164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059832" y="3898632"/>
              <a:ext cx="154218" cy="308436"/>
              <a:chOff x="3491880" y="2493956"/>
              <a:chExt cx="154218" cy="308436"/>
            </a:xfrm>
          </p:grpSpPr>
          <p:sp>
            <p:nvSpPr>
              <p:cNvPr id="162" name="Arc 161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Arc 162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3058014" y="4205257"/>
              <a:ext cx="154218" cy="308436"/>
              <a:chOff x="3491880" y="2493956"/>
              <a:chExt cx="154218" cy="308436"/>
            </a:xfrm>
          </p:grpSpPr>
          <p:sp>
            <p:nvSpPr>
              <p:cNvPr id="160" name="Arc 159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Arc 160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3065289" y="4513693"/>
              <a:ext cx="154218" cy="308436"/>
              <a:chOff x="3491880" y="2493956"/>
              <a:chExt cx="154218" cy="308436"/>
            </a:xfrm>
          </p:grpSpPr>
          <p:sp>
            <p:nvSpPr>
              <p:cNvPr id="158" name="Arc 157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Arc 158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3063471" y="4820318"/>
              <a:ext cx="154218" cy="308436"/>
              <a:chOff x="3491880" y="2493956"/>
              <a:chExt cx="154218" cy="308436"/>
            </a:xfrm>
          </p:grpSpPr>
          <p:sp>
            <p:nvSpPr>
              <p:cNvPr id="156" name="Arc 155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Arc 156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4913056" y="4025082"/>
            <a:ext cx="154218" cy="308436"/>
            <a:chOff x="3491880" y="2493956"/>
            <a:chExt cx="154218" cy="308436"/>
          </a:xfrm>
        </p:grpSpPr>
        <p:sp>
          <p:nvSpPr>
            <p:cNvPr id="169" name="Arc 168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Arc 169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1" name="Rectangle 170"/>
          <p:cNvSpPr/>
          <p:nvPr/>
        </p:nvSpPr>
        <p:spPr>
          <a:xfrm>
            <a:off x="5340325" y="1815214"/>
            <a:ext cx="487468" cy="337725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cpu4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5503313" y="2129376"/>
            <a:ext cx="161493" cy="1845176"/>
            <a:chOff x="3058014" y="3283578"/>
            <a:chExt cx="161493" cy="1845176"/>
          </a:xfrm>
        </p:grpSpPr>
        <p:grpSp>
          <p:nvGrpSpPr>
            <p:cNvPr id="173" name="Group 172"/>
            <p:cNvGrpSpPr/>
            <p:nvPr/>
          </p:nvGrpSpPr>
          <p:grpSpPr>
            <a:xfrm>
              <a:off x="3059832" y="3283578"/>
              <a:ext cx="154218" cy="308436"/>
              <a:chOff x="3491880" y="2493956"/>
              <a:chExt cx="154218" cy="308436"/>
            </a:xfrm>
          </p:grpSpPr>
          <p:sp>
            <p:nvSpPr>
              <p:cNvPr id="189" name="Arc 188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Arc 189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3058014" y="3590196"/>
              <a:ext cx="154218" cy="308436"/>
              <a:chOff x="3491880" y="2493956"/>
              <a:chExt cx="154218" cy="308436"/>
            </a:xfrm>
          </p:grpSpPr>
          <p:sp>
            <p:nvSpPr>
              <p:cNvPr id="187" name="Arc 186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Arc 187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3059832" y="3898632"/>
              <a:ext cx="154218" cy="308436"/>
              <a:chOff x="3491880" y="2493956"/>
              <a:chExt cx="154218" cy="308436"/>
            </a:xfrm>
          </p:grpSpPr>
          <p:sp>
            <p:nvSpPr>
              <p:cNvPr id="185" name="Arc 184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Arc 185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3058014" y="4205257"/>
              <a:ext cx="154218" cy="308436"/>
              <a:chOff x="3491880" y="2493956"/>
              <a:chExt cx="154218" cy="308436"/>
            </a:xfrm>
          </p:grpSpPr>
          <p:sp>
            <p:nvSpPr>
              <p:cNvPr id="183" name="Arc 182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Arc 183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3065289" y="4513693"/>
              <a:ext cx="154218" cy="308436"/>
              <a:chOff x="3491880" y="2493956"/>
              <a:chExt cx="154218" cy="308436"/>
            </a:xfrm>
          </p:grpSpPr>
          <p:sp>
            <p:nvSpPr>
              <p:cNvPr id="181" name="Arc 180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Arc 181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3063471" y="4820318"/>
              <a:ext cx="154218" cy="308436"/>
              <a:chOff x="3491880" y="2493956"/>
              <a:chExt cx="154218" cy="308436"/>
            </a:xfrm>
          </p:grpSpPr>
          <p:sp>
            <p:nvSpPr>
              <p:cNvPr id="179" name="Arc 178"/>
              <p:cNvSpPr/>
              <p:nvPr/>
            </p:nvSpPr>
            <p:spPr>
              <a:xfrm flipV="1">
                <a:off x="3491880" y="2493956"/>
                <a:ext cx="154218" cy="154218"/>
              </a:xfrm>
              <a:prstGeom prst="arc">
                <a:avLst>
                  <a:gd name="adj1" fmla="val 16200000"/>
                  <a:gd name="adj2" fmla="val 5979273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Arc 179"/>
              <p:cNvSpPr/>
              <p:nvPr/>
            </p:nvSpPr>
            <p:spPr>
              <a:xfrm flipH="1">
                <a:off x="3491880" y="2648174"/>
                <a:ext cx="154218" cy="154218"/>
              </a:xfrm>
              <a:prstGeom prst="arc">
                <a:avLst>
                  <a:gd name="adj1" fmla="val 16200000"/>
                  <a:gd name="adj2" fmla="val 5574979"/>
                </a:avLst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5506950" y="4025082"/>
            <a:ext cx="154218" cy="308436"/>
            <a:chOff x="3491880" y="2493956"/>
            <a:chExt cx="154218" cy="308436"/>
          </a:xfrm>
        </p:grpSpPr>
        <p:sp>
          <p:nvSpPr>
            <p:cNvPr id="192" name="Arc 191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Arc 192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4" name="Rectangle 193"/>
          <p:cNvSpPr/>
          <p:nvPr/>
        </p:nvSpPr>
        <p:spPr>
          <a:xfrm>
            <a:off x="4685284" y="3713743"/>
            <a:ext cx="1203657" cy="26006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352042" y="2800600"/>
            <a:ext cx="1203657" cy="1173207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cxnSp>
        <p:nvCxnSpPr>
          <p:cNvPr id="196" name="Straight Arrow Connector 195"/>
          <p:cNvCxnSpPr>
            <a:stCxn id="119" idx="2"/>
            <a:endCxn id="120" idx="0"/>
          </p:cNvCxnSpPr>
          <p:nvPr/>
        </p:nvCxnSpPr>
        <p:spPr>
          <a:xfrm flipH="1">
            <a:off x="3964070" y="1182272"/>
            <a:ext cx="661522" cy="17428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97" name="Straight Arrow Connector 196"/>
          <p:cNvCxnSpPr>
            <a:stCxn id="119" idx="2"/>
            <a:endCxn id="121" idx="0"/>
          </p:cNvCxnSpPr>
          <p:nvPr/>
        </p:nvCxnSpPr>
        <p:spPr>
          <a:xfrm>
            <a:off x="4625592" y="1182272"/>
            <a:ext cx="661520" cy="17149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98" name="Straight Arrow Connector 197"/>
          <p:cNvCxnSpPr>
            <a:stCxn id="120" idx="2"/>
            <a:endCxn id="122" idx="0"/>
          </p:cNvCxnSpPr>
          <p:nvPr/>
        </p:nvCxnSpPr>
        <p:spPr>
          <a:xfrm flipH="1">
            <a:off x="3667123" y="1644592"/>
            <a:ext cx="296947" cy="178755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99" name="Straight Arrow Connector 198"/>
          <p:cNvCxnSpPr>
            <a:stCxn id="120" idx="2"/>
            <a:endCxn id="135" idx="0"/>
          </p:cNvCxnSpPr>
          <p:nvPr/>
        </p:nvCxnSpPr>
        <p:spPr>
          <a:xfrm>
            <a:off x="3964070" y="1644592"/>
            <a:ext cx="296947" cy="178756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00" name="Straight Arrow Connector 199"/>
          <p:cNvCxnSpPr>
            <a:stCxn id="121" idx="2"/>
            <a:endCxn id="148" idx="0"/>
          </p:cNvCxnSpPr>
          <p:nvPr/>
        </p:nvCxnSpPr>
        <p:spPr>
          <a:xfrm flipH="1">
            <a:off x="4990165" y="1641796"/>
            <a:ext cx="296947" cy="17341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01" name="Straight Arrow Connector 200"/>
          <p:cNvCxnSpPr>
            <a:stCxn id="121" idx="2"/>
            <a:endCxn id="171" idx="0"/>
          </p:cNvCxnSpPr>
          <p:nvPr/>
        </p:nvCxnSpPr>
        <p:spPr>
          <a:xfrm>
            <a:off x="5287112" y="1641796"/>
            <a:ext cx="296947" cy="17341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02" name="Straight Arrow Connector 201"/>
          <p:cNvCxnSpPr>
            <a:stCxn id="195" idx="0"/>
            <a:endCxn id="221" idx="2"/>
          </p:cNvCxnSpPr>
          <p:nvPr/>
        </p:nvCxnSpPr>
        <p:spPr>
          <a:xfrm flipH="1">
            <a:off x="2910566" y="2800600"/>
            <a:ext cx="1043305" cy="1052839"/>
          </a:xfrm>
          <a:prstGeom prst="straightConnector1">
            <a:avLst/>
          </a:prstGeom>
          <a:noFill/>
          <a:ln w="38100" cap="flat" cmpd="sng" algn="ctr">
            <a:solidFill>
              <a:srgbClr val="3185A6"/>
            </a:solidFill>
            <a:prstDash val="solid"/>
            <a:tailEnd type="arrow"/>
          </a:ln>
          <a:effectLst/>
        </p:spPr>
      </p:cxnSp>
      <p:cxnSp>
        <p:nvCxnSpPr>
          <p:cNvPr id="203" name="Straight Arrow Connector 202"/>
          <p:cNvCxnSpPr>
            <a:stCxn id="195" idx="2"/>
            <a:endCxn id="221" idx="2"/>
          </p:cNvCxnSpPr>
          <p:nvPr/>
        </p:nvCxnSpPr>
        <p:spPr>
          <a:xfrm flipH="1" flipV="1">
            <a:off x="2910566" y="3853439"/>
            <a:ext cx="1043305" cy="120368"/>
          </a:xfrm>
          <a:prstGeom prst="straightConnector1">
            <a:avLst/>
          </a:prstGeom>
          <a:noFill/>
          <a:ln w="38100" cap="flat" cmpd="sng" algn="ctr">
            <a:solidFill>
              <a:srgbClr val="3185A6"/>
            </a:solidFill>
            <a:prstDash val="solid"/>
            <a:tailEnd type="arrow"/>
          </a:ln>
          <a:effectLst/>
        </p:spPr>
      </p:cxnSp>
      <p:cxnSp>
        <p:nvCxnSpPr>
          <p:cNvPr id="204" name="Straight Arrow Connector 203"/>
          <p:cNvCxnSpPr>
            <a:stCxn id="194" idx="0"/>
            <a:endCxn id="208" idx="0"/>
          </p:cNvCxnSpPr>
          <p:nvPr/>
        </p:nvCxnSpPr>
        <p:spPr>
          <a:xfrm>
            <a:off x="5287113" y="3713743"/>
            <a:ext cx="1056141" cy="154151"/>
          </a:xfrm>
          <a:prstGeom prst="straightConnector1">
            <a:avLst/>
          </a:prstGeom>
          <a:noFill/>
          <a:ln w="38100" cap="flat" cmpd="sng" algn="ctr">
            <a:solidFill>
              <a:srgbClr val="3185A6"/>
            </a:solidFill>
            <a:prstDash val="solid"/>
            <a:tailEnd type="arrow"/>
          </a:ln>
          <a:effectLst/>
        </p:spPr>
      </p:cxnSp>
      <p:cxnSp>
        <p:nvCxnSpPr>
          <p:cNvPr id="205" name="Straight Arrow Connector 204"/>
          <p:cNvCxnSpPr>
            <a:stCxn id="194" idx="2"/>
            <a:endCxn id="208" idx="0"/>
          </p:cNvCxnSpPr>
          <p:nvPr/>
        </p:nvCxnSpPr>
        <p:spPr>
          <a:xfrm flipV="1">
            <a:off x="5287113" y="3867894"/>
            <a:ext cx="1056141" cy="105914"/>
          </a:xfrm>
          <a:prstGeom prst="straightConnector1">
            <a:avLst/>
          </a:prstGeom>
          <a:noFill/>
          <a:ln w="38100" cap="flat" cmpd="sng" algn="ctr">
            <a:solidFill>
              <a:srgbClr val="3185A6"/>
            </a:solidFill>
            <a:prstDash val="solid"/>
            <a:tailEnd type="arrow"/>
          </a:ln>
          <a:effectLst/>
        </p:spPr>
      </p:cxnSp>
      <p:cxnSp>
        <p:nvCxnSpPr>
          <p:cNvPr id="210" name="Straight Arrow Connector 209"/>
          <p:cNvCxnSpPr>
            <a:stCxn id="208" idx="2"/>
            <a:endCxn id="212" idx="1"/>
          </p:cNvCxnSpPr>
          <p:nvPr/>
        </p:nvCxnSpPr>
        <p:spPr>
          <a:xfrm>
            <a:off x="6631286" y="3867894"/>
            <a:ext cx="253460" cy="228314"/>
          </a:xfrm>
          <a:prstGeom prst="straightConnector1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2" name="Oval 211"/>
          <p:cNvSpPr/>
          <p:nvPr/>
        </p:nvSpPr>
        <p:spPr>
          <a:xfrm>
            <a:off x="6785273" y="4032575"/>
            <a:ext cx="679244" cy="43451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TALP</a:t>
            </a:r>
          </a:p>
        </p:txBody>
      </p:sp>
      <p:cxnSp>
        <p:nvCxnSpPr>
          <p:cNvPr id="213" name="Straight Arrow Connector 212"/>
          <p:cNvCxnSpPr>
            <a:stCxn id="212" idx="6"/>
            <a:endCxn id="237" idx="2"/>
          </p:cNvCxnSpPr>
          <p:nvPr/>
        </p:nvCxnSpPr>
        <p:spPr>
          <a:xfrm>
            <a:off x="7464517" y="4249830"/>
            <a:ext cx="197342" cy="2524"/>
          </a:xfrm>
          <a:prstGeom prst="straightConnector1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1" name="Rectangle 220"/>
          <p:cNvSpPr/>
          <p:nvPr/>
        </p:nvSpPr>
        <p:spPr>
          <a:xfrm rot="16200000">
            <a:off x="2442514" y="3709423"/>
            <a:ext cx="648072" cy="288032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PMPI</a:t>
            </a:r>
          </a:p>
        </p:txBody>
      </p:sp>
      <p:cxnSp>
        <p:nvCxnSpPr>
          <p:cNvPr id="223" name="Straight Arrow Connector 222"/>
          <p:cNvCxnSpPr>
            <a:stCxn id="221" idx="0"/>
            <a:endCxn id="225" idx="7"/>
          </p:cNvCxnSpPr>
          <p:nvPr/>
        </p:nvCxnSpPr>
        <p:spPr>
          <a:xfrm flipH="1">
            <a:off x="2365210" y="3853439"/>
            <a:ext cx="257324" cy="172474"/>
          </a:xfrm>
          <a:prstGeom prst="straightConnector1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5" name="Oval 224"/>
          <p:cNvSpPr/>
          <p:nvPr/>
        </p:nvSpPr>
        <p:spPr>
          <a:xfrm>
            <a:off x="1775885" y="3963166"/>
            <a:ext cx="690437" cy="42846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TALP</a:t>
            </a:r>
          </a:p>
        </p:txBody>
      </p:sp>
      <p:cxnSp>
        <p:nvCxnSpPr>
          <p:cNvPr id="226" name="Straight Arrow Connector 225"/>
          <p:cNvCxnSpPr>
            <a:stCxn id="225" idx="2"/>
            <a:endCxn id="228" idx="0"/>
          </p:cNvCxnSpPr>
          <p:nvPr/>
        </p:nvCxnSpPr>
        <p:spPr>
          <a:xfrm flipH="1">
            <a:off x="1603403" y="4177396"/>
            <a:ext cx="172482" cy="5392"/>
          </a:xfrm>
          <a:prstGeom prst="straightConnector1">
            <a:avLst/>
          </a:prstGeom>
          <a:noFill/>
          <a:ln w="2540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27" name="Group 226"/>
          <p:cNvGrpSpPr/>
          <p:nvPr/>
        </p:nvGrpSpPr>
        <p:grpSpPr>
          <a:xfrm>
            <a:off x="583094" y="3408975"/>
            <a:ext cx="1020309" cy="1547625"/>
            <a:chOff x="539549" y="4374061"/>
            <a:chExt cx="1020309" cy="1547625"/>
          </a:xfrm>
        </p:grpSpPr>
        <p:sp>
          <p:nvSpPr>
            <p:cNvPr id="228" name="Rounded Rectangle 227"/>
            <p:cNvSpPr/>
            <p:nvPr/>
          </p:nvSpPr>
          <p:spPr>
            <a:xfrm rot="5400000">
              <a:off x="275891" y="4637719"/>
              <a:ext cx="1547625" cy="1020309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status</a:t>
              </a:r>
            </a:p>
          </p:txBody>
        </p:sp>
        <p:sp>
          <p:nvSpPr>
            <p:cNvPr id="229" name="Round Diagonal Corner Rectangle 228"/>
            <p:cNvSpPr/>
            <p:nvPr/>
          </p:nvSpPr>
          <p:spPr>
            <a:xfrm>
              <a:off x="606008" y="4815459"/>
              <a:ext cx="887394" cy="449298"/>
            </a:xfrm>
            <a:prstGeom prst="round2Diag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 time</a:t>
              </a:r>
            </a:p>
          </p:txBody>
        </p:sp>
        <p:sp>
          <p:nvSpPr>
            <p:cNvPr id="230" name="Round Diagonal Corner Rectangle 229"/>
            <p:cNvSpPr/>
            <p:nvPr/>
          </p:nvSpPr>
          <p:spPr>
            <a:xfrm>
              <a:off x="606008" y="5392641"/>
              <a:ext cx="887394" cy="449298"/>
            </a:xfrm>
            <a:prstGeom prst="round2Diag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 time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65210" y="4228314"/>
            <a:ext cx="2218987" cy="648071"/>
            <a:chOff x="2365210" y="4228314"/>
            <a:chExt cx="2218987" cy="648071"/>
          </a:xfrm>
        </p:grpSpPr>
        <p:sp>
          <p:nvSpPr>
            <p:cNvPr id="206" name="Rectangle 205"/>
            <p:cNvSpPr/>
            <p:nvPr/>
          </p:nvSpPr>
          <p:spPr>
            <a:xfrm>
              <a:off x="3298747" y="4408809"/>
              <a:ext cx="1285450" cy="306618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get_metrics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 rot="16200000">
              <a:off x="2442515" y="4408334"/>
              <a:ext cx="648071" cy="288032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</a:t>
              </a:r>
            </a:p>
          </p:txBody>
        </p:sp>
        <p:cxnSp>
          <p:nvCxnSpPr>
            <p:cNvPr id="224" name="Straight Arrow Connector 223"/>
            <p:cNvCxnSpPr>
              <a:stCxn id="222" idx="0"/>
              <a:endCxn id="225" idx="5"/>
            </p:cNvCxnSpPr>
            <p:nvPr/>
          </p:nvCxnSpPr>
          <p:spPr>
            <a:xfrm flipH="1" flipV="1">
              <a:off x="2365210" y="4328879"/>
              <a:ext cx="257325" cy="223471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1" name="Straight Arrow Connector 230"/>
            <p:cNvCxnSpPr>
              <a:stCxn id="206" idx="1"/>
              <a:endCxn id="222" idx="2"/>
            </p:cNvCxnSpPr>
            <p:nvPr/>
          </p:nvCxnSpPr>
          <p:spPr>
            <a:xfrm flipH="1" flipV="1">
              <a:off x="2910567" y="4552350"/>
              <a:ext cx="388180" cy="9768"/>
            </a:xfrm>
            <a:prstGeom prst="straightConnector1">
              <a:avLst/>
            </a:prstGeom>
            <a:noFill/>
            <a:ln w="38100" cap="flat" cmpd="sng" algn="ctr">
              <a:solidFill>
                <a:srgbClr val="3185A6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</p:grpSp>
      <p:sp>
        <p:nvSpPr>
          <p:cNvPr id="208" name="Rectangle 207"/>
          <p:cNvSpPr/>
          <p:nvPr/>
        </p:nvSpPr>
        <p:spPr>
          <a:xfrm rot="16200000">
            <a:off x="6163234" y="3723878"/>
            <a:ext cx="648072" cy="288032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PMPI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44387" y="4242769"/>
            <a:ext cx="2240359" cy="648071"/>
            <a:chOff x="4644387" y="4242769"/>
            <a:chExt cx="2240359" cy="648071"/>
          </a:xfrm>
        </p:grpSpPr>
        <p:sp>
          <p:nvSpPr>
            <p:cNvPr id="209" name="Rectangle 208"/>
            <p:cNvSpPr/>
            <p:nvPr/>
          </p:nvSpPr>
          <p:spPr>
            <a:xfrm rot="16200000">
              <a:off x="6163235" y="4422789"/>
              <a:ext cx="648071" cy="288032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</a:t>
              </a:r>
            </a:p>
          </p:txBody>
        </p:sp>
        <p:cxnSp>
          <p:nvCxnSpPr>
            <p:cNvPr id="211" name="Straight Arrow Connector 210"/>
            <p:cNvCxnSpPr>
              <a:stCxn id="209" idx="2"/>
              <a:endCxn id="212" idx="3"/>
            </p:cNvCxnSpPr>
            <p:nvPr/>
          </p:nvCxnSpPr>
          <p:spPr>
            <a:xfrm flipV="1">
              <a:off x="6631287" y="4403452"/>
              <a:ext cx="253459" cy="163353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9" name="Straight Arrow Connector 218"/>
            <p:cNvCxnSpPr>
              <a:endCxn id="209" idx="0"/>
            </p:cNvCxnSpPr>
            <p:nvPr/>
          </p:nvCxnSpPr>
          <p:spPr>
            <a:xfrm>
              <a:off x="5929837" y="4555521"/>
              <a:ext cx="413418" cy="11284"/>
            </a:xfrm>
            <a:prstGeom prst="straightConnector1">
              <a:avLst/>
            </a:prstGeom>
            <a:noFill/>
            <a:ln w="38100" cap="flat" cmpd="sng" algn="ctr">
              <a:solidFill>
                <a:srgbClr val="3185A6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232" name="Rectangle 231"/>
            <p:cNvSpPr/>
            <p:nvPr/>
          </p:nvSpPr>
          <p:spPr>
            <a:xfrm>
              <a:off x="4644387" y="4408809"/>
              <a:ext cx="1285450" cy="306618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get_metrics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7661859" y="3478541"/>
            <a:ext cx="1020309" cy="1547625"/>
            <a:chOff x="539549" y="4374061"/>
            <a:chExt cx="1020309" cy="1547625"/>
          </a:xfrm>
        </p:grpSpPr>
        <p:sp>
          <p:nvSpPr>
            <p:cNvPr id="237" name="Rounded Rectangle 236"/>
            <p:cNvSpPr/>
            <p:nvPr/>
          </p:nvSpPr>
          <p:spPr>
            <a:xfrm rot="5400000">
              <a:off x="275891" y="4637719"/>
              <a:ext cx="1547625" cy="1020309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status</a:t>
              </a:r>
            </a:p>
          </p:txBody>
        </p:sp>
        <p:sp>
          <p:nvSpPr>
            <p:cNvPr id="238" name="Round Diagonal Corner Rectangle 237"/>
            <p:cNvSpPr/>
            <p:nvPr/>
          </p:nvSpPr>
          <p:spPr>
            <a:xfrm>
              <a:off x="606008" y="4815459"/>
              <a:ext cx="887394" cy="449298"/>
            </a:xfrm>
            <a:prstGeom prst="round2Diag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 time</a:t>
              </a:r>
            </a:p>
          </p:txBody>
        </p:sp>
        <p:sp>
          <p:nvSpPr>
            <p:cNvPr id="239" name="Round Diagonal Corner Rectangle 238"/>
            <p:cNvSpPr/>
            <p:nvPr/>
          </p:nvSpPr>
          <p:spPr>
            <a:xfrm>
              <a:off x="606008" y="5392641"/>
              <a:ext cx="887394" cy="449298"/>
            </a:xfrm>
            <a:prstGeom prst="round2Diag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3185A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 time</a:t>
              </a:r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4695483" y="5148349"/>
            <a:ext cx="1203657" cy="26006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Finalize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362241" y="5148349"/>
            <a:ext cx="1203657" cy="260064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Finalize</a:t>
            </a:r>
          </a:p>
        </p:txBody>
      </p:sp>
      <p:grpSp>
        <p:nvGrpSpPr>
          <p:cNvPr id="255" name="Group 254"/>
          <p:cNvGrpSpPr/>
          <p:nvPr/>
        </p:nvGrpSpPr>
        <p:grpSpPr>
          <a:xfrm>
            <a:off x="4909419" y="4715427"/>
            <a:ext cx="154218" cy="308436"/>
            <a:chOff x="3491880" y="2493956"/>
            <a:chExt cx="154218" cy="308436"/>
          </a:xfrm>
        </p:grpSpPr>
        <p:sp>
          <p:nvSpPr>
            <p:cNvPr id="256" name="Arc 255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Arc 256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5503313" y="4715427"/>
            <a:ext cx="154218" cy="308436"/>
            <a:chOff x="3491880" y="2493956"/>
            <a:chExt cx="154218" cy="308436"/>
          </a:xfrm>
        </p:grpSpPr>
        <p:sp>
          <p:nvSpPr>
            <p:cNvPr id="259" name="Arc 258"/>
            <p:cNvSpPr/>
            <p:nvPr/>
          </p:nvSpPr>
          <p:spPr>
            <a:xfrm flipV="1">
              <a:off x="3491880" y="2493956"/>
              <a:ext cx="154218" cy="154218"/>
            </a:xfrm>
            <a:prstGeom prst="arc">
              <a:avLst>
                <a:gd name="adj1" fmla="val 16200000"/>
                <a:gd name="adj2" fmla="val 5979273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Arc 259"/>
            <p:cNvSpPr/>
            <p:nvPr/>
          </p:nvSpPr>
          <p:spPr>
            <a:xfrm flipH="1">
              <a:off x="3491880" y="2648174"/>
              <a:ext cx="154218" cy="154218"/>
            </a:xfrm>
            <a:prstGeom prst="arc">
              <a:avLst>
                <a:gd name="adj1" fmla="val 16200000"/>
                <a:gd name="adj2" fmla="val 557497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\\VBOXSVR\shared\Publications\2020_TALP\talp\pics\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" y="5613455"/>
            <a:ext cx="3212860" cy="10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2" name="Straight Arrow Connector 261"/>
          <p:cNvCxnSpPr>
            <a:stCxn id="254" idx="2"/>
            <a:endCxn id="1026" idx="0"/>
          </p:cNvCxnSpPr>
          <p:nvPr/>
        </p:nvCxnSpPr>
        <p:spPr>
          <a:xfrm flipH="1">
            <a:off x="1987664" y="5408413"/>
            <a:ext cx="1976406" cy="205042"/>
          </a:xfrm>
          <a:prstGeom prst="straightConnector1">
            <a:avLst/>
          </a:prstGeom>
          <a:noFill/>
          <a:ln w="38100" cap="flat" cmpd="sng" algn="ctr">
            <a:solidFill>
              <a:srgbClr val="3185A6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00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is more than “yet another profiling tool”?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982" y="1141888"/>
            <a:ext cx="3546531" cy="5248026"/>
          </a:xfrm>
        </p:spPr>
        <p:txBody>
          <a:bodyPr>
            <a:normAutofit/>
          </a:bodyPr>
          <a:lstStyle/>
          <a:p>
            <a:r>
              <a:rPr lang="en-US" dirty="0" smtClean="0"/>
              <a:t>A profiler will report same “issue” while both cases have very different problems.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TALP will report a low Load Balance for App A and a low Communication efficiency for App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57AB8-8FB3-46D1-9722-8EE80D3CC9AC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TALP - PERMAVOST'21 - Marta Garcia-Gasulla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3733" y="1810980"/>
            <a:ext cx="864095" cy="28803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App. A</a:t>
            </a:r>
          </a:p>
        </p:txBody>
      </p:sp>
      <p:sp>
        <p:nvSpPr>
          <p:cNvPr id="7" name="Trapezoid 6"/>
          <p:cNvSpPr/>
          <p:nvPr/>
        </p:nvSpPr>
        <p:spPr>
          <a:xfrm>
            <a:off x="528215" y="2273300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MPI1</a:t>
            </a:r>
          </a:p>
        </p:txBody>
      </p:sp>
      <p:sp>
        <p:nvSpPr>
          <p:cNvPr id="8" name="Trapezoid 7"/>
          <p:cNvSpPr/>
          <p:nvPr/>
        </p:nvSpPr>
        <p:spPr>
          <a:xfrm>
            <a:off x="1851257" y="2270504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MPI2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578" y="2740087"/>
            <a:ext cx="487468" cy="3369969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7472" y="2740088"/>
            <a:ext cx="487468" cy="3369968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06620" y="2731954"/>
            <a:ext cx="487468" cy="337725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00514" y="2731954"/>
            <a:ext cx="487468" cy="337725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45473" y="4630483"/>
            <a:ext cx="1203657" cy="26006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12231" y="3717340"/>
            <a:ext cx="1203657" cy="1173207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cxnSp>
        <p:nvCxnSpPr>
          <p:cNvPr id="83" name="Straight Arrow Connector 82"/>
          <p:cNvCxnSpPr>
            <a:stCxn id="6" idx="2"/>
            <a:endCxn id="7" idx="0"/>
          </p:cNvCxnSpPr>
          <p:nvPr/>
        </p:nvCxnSpPr>
        <p:spPr>
          <a:xfrm flipH="1">
            <a:off x="924259" y="2099012"/>
            <a:ext cx="661522" cy="17428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4" name="Straight Arrow Connector 83"/>
          <p:cNvCxnSpPr>
            <a:stCxn id="6" idx="2"/>
            <a:endCxn id="8" idx="0"/>
          </p:cNvCxnSpPr>
          <p:nvPr/>
        </p:nvCxnSpPr>
        <p:spPr>
          <a:xfrm>
            <a:off x="1585781" y="2099012"/>
            <a:ext cx="661520" cy="17149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5" name="Straight Arrow Connector 84"/>
          <p:cNvCxnSpPr>
            <a:stCxn id="7" idx="2"/>
            <a:endCxn id="9" idx="0"/>
          </p:cNvCxnSpPr>
          <p:nvPr/>
        </p:nvCxnSpPr>
        <p:spPr>
          <a:xfrm flipH="1">
            <a:off x="627312" y="2561332"/>
            <a:ext cx="296947" cy="178755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6" name="Straight Arrow Connector 85"/>
          <p:cNvCxnSpPr>
            <a:stCxn id="7" idx="2"/>
            <a:endCxn id="22" idx="0"/>
          </p:cNvCxnSpPr>
          <p:nvPr/>
        </p:nvCxnSpPr>
        <p:spPr>
          <a:xfrm>
            <a:off x="924259" y="2561332"/>
            <a:ext cx="296947" cy="178756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7" name="Straight Arrow Connector 86"/>
          <p:cNvCxnSpPr>
            <a:stCxn id="8" idx="2"/>
            <a:endCxn id="35" idx="0"/>
          </p:cNvCxnSpPr>
          <p:nvPr/>
        </p:nvCxnSpPr>
        <p:spPr>
          <a:xfrm flipH="1">
            <a:off x="1950354" y="2558536"/>
            <a:ext cx="296947" cy="17341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8" name="Straight Arrow Connector 87"/>
          <p:cNvCxnSpPr>
            <a:stCxn id="8" idx="2"/>
            <a:endCxn id="58" idx="0"/>
          </p:cNvCxnSpPr>
          <p:nvPr/>
        </p:nvCxnSpPr>
        <p:spPr>
          <a:xfrm>
            <a:off x="2247301" y="2558536"/>
            <a:ext cx="296947" cy="17341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7156893" y="1819114"/>
            <a:ext cx="864095" cy="28803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App. B</a:t>
            </a:r>
          </a:p>
        </p:txBody>
      </p:sp>
      <p:sp>
        <p:nvSpPr>
          <p:cNvPr id="103" name="Trapezoid 102"/>
          <p:cNvSpPr/>
          <p:nvPr/>
        </p:nvSpPr>
        <p:spPr>
          <a:xfrm>
            <a:off x="6531375" y="2281434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MPI1</a:t>
            </a:r>
          </a:p>
        </p:txBody>
      </p:sp>
      <p:sp>
        <p:nvSpPr>
          <p:cNvPr id="104" name="Trapezoid 103"/>
          <p:cNvSpPr/>
          <p:nvPr/>
        </p:nvSpPr>
        <p:spPr>
          <a:xfrm>
            <a:off x="7854417" y="2278638"/>
            <a:ext cx="792088" cy="288032"/>
          </a:xfrm>
          <a:prstGeom prst="trapezoid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386738" y="2748221"/>
            <a:ext cx="487468" cy="3369969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980632" y="2748222"/>
            <a:ext cx="487468" cy="3369968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cpu2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709780" y="2740088"/>
            <a:ext cx="487468" cy="337725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cpu3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303674" y="2740088"/>
            <a:ext cx="487468" cy="337725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FFCC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cpu4</a:t>
            </a:r>
          </a:p>
        </p:txBody>
      </p:sp>
      <p:cxnSp>
        <p:nvCxnSpPr>
          <p:cNvPr id="111" name="Straight Arrow Connector 110"/>
          <p:cNvCxnSpPr>
            <a:stCxn id="102" idx="2"/>
            <a:endCxn id="103" idx="0"/>
          </p:cNvCxnSpPr>
          <p:nvPr/>
        </p:nvCxnSpPr>
        <p:spPr>
          <a:xfrm flipH="1">
            <a:off x="6927419" y="2107146"/>
            <a:ext cx="661522" cy="17428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2" name="Straight Arrow Connector 111"/>
          <p:cNvCxnSpPr>
            <a:stCxn id="102" idx="2"/>
            <a:endCxn id="104" idx="0"/>
          </p:cNvCxnSpPr>
          <p:nvPr/>
        </p:nvCxnSpPr>
        <p:spPr>
          <a:xfrm>
            <a:off x="7588941" y="2107146"/>
            <a:ext cx="661520" cy="17149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3" name="Straight Arrow Connector 112"/>
          <p:cNvCxnSpPr>
            <a:stCxn id="103" idx="2"/>
            <a:endCxn id="105" idx="0"/>
          </p:cNvCxnSpPr>
          <p:nvPr/>
        </p:nvCxnSpPr>
        <p:spPr>
          <a:xfrm flipH="1">
            <a:off x="6630472" y="2569466"/>
            <a:ext cx="296947" cy="178755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4" name="Straight Arrow Connector 113"/>
          <p:cNvCxnSpPr>
            <a:stCxn id="103" idx="2"/>
            <a:endCxn id="106" idx="0"/>
          </p:cNvCxnSpPr>
          <p:nvPr/>
        </p:nvCxnSpPr>
        <p:spPr>
          <a:xfrm>
            <a:off x="6927419" y="2569466"/>
            <a:ext cx="296947" cy="178756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5" name="Straight Arrow Connector 114"/>
          <p:cNvCxnSpPr>
            <a:stCxn id="104" idx="2"/>
            <a:endCxn id="107" idx="0"/>
          </p:cNvCxnSpPr>
          <p:nvPr/>
        </p:nvCxnSpPr>
        <p:spPr>
          <a:xfrm flipH="1">
            <a:off x="7953514" y="2566670"/>
            <a:ext cx="296947" cy="17341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6" name="Straight Arrow Connector 115"/>
          <p:cNvCxnSpPr>
            <a:stCxn id="104" idx="2"/>
            <a:endCxn id="108" idx="0"/>
          </p:cNvCxnSpPr>
          <p:nvPr/>
        </p:nvCxnSpPr>
        <p:spPr>
          <a:xfrm>
            <a:off x="8250461" y="2566670"/>
            <a:ext cx="296947" cy="173418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32" name="Rectangle 131"/>
          <p:cNvSpPr/>
          <p:nvPr/>
        </p:nvSpPr>
        <p:spPr>
          <a:xfrm>
            <a:off x="6336128" y="4682997"/>
            <a:ext cx="1203657" cy="207551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648632" y="4682997"/>
            <a:ext cx="1203657" cy="207551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336128" y="4420582"/>
            <a:ext cx="1203657" cy="207551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648632" y="4420582"/>
            <a:ext cx="1203657" cy="207551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334513" y="4162690"/>
            <a:ext cx="1203657" cy="207551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647017" y="4162690"/>
            <a:ext cx="1203657" cy="207551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4653444" y="3078904"/>
            <a:ext cx="1203657" cy="24601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653444" y="3804860"/>
            <a:ext cx="1203657" cy="24601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653444" y="2836919"/>
            <a:ext cx="1203657" cy="24601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653444" y="3562874"/>
            <a:ext cx="1203657" cy="24601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653444" y="2594934"/>
            <a:ext cx="1203657" cy="24601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4653444" y="3320889"/>
            <a:ext cx="1203657" cy="24601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315143" y="3776064"/>
            <a:ext cx="1203657" cy="260065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315142" y="2594934"/>
            <a:ext cx="1203657" cy="1173207"/>
          </a:xfrm>
          <a:prstGeom prst="rect">
            <a:avLst/>
          </a:prstGeom>
          <a:solidFill>
            <a:srgbClr val="C0504D">
              <a:alpha val="74902"/>
            </a:srgbClr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MPI call</a:t>
            </a:r>
          </a:p>
        </p:txBody>
      </p:sp>
    </p:spTree>
    <p:extLst>
      <p:ext uri="{BB962C8B-B14F-4D97-AF65-F5344CB8AC3E}">
        <p14:creationId xmlns:p14="http://schemas.microsoft.com/office/powerpoint/2010/main" val="14597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TALP</a:t>
            </a:r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164751" y="1748472"/>
            <a:ext cx="4166298" cy="84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DLB_ARGS=" --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talp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[--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talp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-summary=pop-metrics]"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env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LD_PRELOAD="$DLB_LIBS/libdlb_mpi.so" ./app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F57AB8-8FB3-46D1-9722-8EE80D3CC9AC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TALP - PERMAVOST'21 - Marta Garcia-Gasulla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286250" y="1343025"/>
            <a:ext cx="28575" cy="46196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\\VBOXSVR\shared\Publications\2020_TALP\talp\pics\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1763"/>
            <a:ext cx="3886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2"/>
          <p:cNvSpPr txBox="1">
            <a:spLocks/>
          </p:cNvSpPr>
          <p:nvPr/>
        </p:nvSpPr>
        <p:spPr>
          <a:xfrm>
            <a:off x="291403" y="1215072"/>
            <a:ext cx="4261548" cy="45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finalization</a:t>
            </a:r>
            <a:endParaRPr lang="en-US" dirty="0"/>
          </a:p>
        </p:txBody>
      </p:sp>
      <p:sp>
        <p:nvSpPr>
          <p:cNvPr id="74" name="Content Placeholder 68"/>
          <p:cNvSpPr txBox="1">
            <a:spLocks/>
          </p:cNvSpPr>
          <p:nvPr/>
        </p:nvSpPr>
        <p:spPr>
          <a:xfrm>
            <a:off x="4314825" y="1566228"/>
            <a:ext cx="4829175" cy="4577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 include 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dlb_talp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.h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Register a new region or obtain an existing handler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dlb_monitor_t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* monitor = 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DLB_MonitoringRegionRegister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(“Name”);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Start TALP monitoring region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DLB_MonitoringRegionStart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monitor );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Stop TALP monitoring region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DLB_MonitoringRegionStop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monitor );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Print a report by standard output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DLB_MonitoringRegionReport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monitor );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Manually obtain some metrics from the monitor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int64_t elapsed = 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monitor-&gt;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elapsed_time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int64_t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elapsed_use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monitor-&gt;</a:t>
            </a:r>
            <a:r>
              <a:rPr lang="en-US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elapsed_computation_time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comm_eff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 ( float )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elapsed_use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/ elapsed ;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4610101" y="1215072"/>
            <a:ext cx="4261548" cy="45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At runtime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story 3: Malleable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687" y="1590675"/>
            <a:ext cx="3734521" cy="2881102"/>
          </a:xfrm>
        </p:spPr>
        <p:txBody>
          <a:bodyPr/>
          <a:lstStyle/>
          <a:p>
            <a:r>
              <a:rPr lang="en-US" dirty="0" smtClean="0"/>
              <a:t>Application that adjust number of resources used based on measures by TALP</a:t>
            </a:r>
            <a:endParaRPr lang="en-US" dirty="0"/>
          </a:p>
        </p:txBody>
      </p:sp>
      <p:pic>
        <p:nvPicPr>
          <p:cNvPr id="3074" name="Picture 2" descr="\\VBOXSVR\shared\Publications\2021_CAT\pics\figures.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921"/>
            <a:ext cx="5263687" cy="29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VBOXSVR\shared\Publications\2021_CAT\pics\cavity3d_imp_op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5" y="4211317"/>
            <a:ext cx="2994026" cy="22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VBOXSVR\shared\Publications\2021_CAT\pics\cavity3d_imp_op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211317"/>
            <a:ext cx="2994026" cy="22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1338942"/>
            <a:ext cx="8551147" cy="4865915"/>
          </a:xfrm>
        </p:spPr>
        <p:txBody>
          <a:bodyPr>
            <a:normAutofit/>
          </a:bodyPr>
          <a:lstStyle/>
          <a:p>
            <a:r>
              <a:rPr lang="en-US" dirty="0" smtClean="0"/>
              <a:t>Current stable version 3.0 (January 2021)</a:t>
            </a:r>
          </a:p>
          <a:p>
            <a:pPr lvl="1"/>
            <a:r>
              <a:rPr lang="en-US" sz="1900" dirty="0" smtClean="0"/>
              <a:t>LeWI</a:t>
            </a:r>
            <a:endParaRPr lang="en-US" sz="1700" dirty="0" smtClean="0"/>
          </a:p>
          <a:p>
            <a:pPr lvl="1"/>
            <a:r>
              <a:rPr lang="en-US" sz="1900" dirty="0" smtClean="0"/>
              <a:t>DROM</a:t>
            </a:r>
          </a:p>
          <a:p>
            <a:pPr lvl="1"/>
            <a:r>
              <a:rPr lang="en-US" sz="1900" dirty="0" smtClean="0"/>
              <a:t>TALP</a:t>
            </a:r>
            <a:endParaRPr lang="en-US" sz="1400" dirty="0" smtClean="0"/>
          </a:p>
          <a:p>
            <a:endParaRPr lang="en-US" u="sng" dirty="0" smtClean="0"/>
          </a:p>
          <a:p>
            <a:r>
              <a:rPr lang="en-US" dirty="0" smtClean="0"/>
              <a:t>Work in progress and future work:</a:t>
            </a:r>
          </a:p>
          <a:p>
            <a:pPr lvl="1"/>
            <a:r>
              <a:rPr lang="en-US" dirty="0" smtClean="0"/>
              <a:t>Free-agent implementation</a:t>
            </a:r>
          </a:p>
          <a:p>
            <a:pPr lvl="1"/>
            <a:r>
              <a:rPr lang="en-US" dirty="0" smtClean="0"/>
              <a:t>Extend TALP to report OpenMP metrics</a:t>
            </a:r>
          </a:p>
          <a:p>
            <a:pPr lvl="1"/>
            <a:r>
              <a:rPr lang="en-US" dirty="0" smtClean="0"/>
              <a:t>Integration with </a:t>
            </a:r>
            <a:r>
              <a:rPr lang="en-US" dirty="0" err="1" smtClean="0"/>
              <a:t>OmpSs@Cluster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000" dirty="0"/>
              <a:t>Free Download under LGPL-v3 license: </a:t>
            </a:r>
            <a:r>
              <a:rPr lang="en-US" sz="2000" u="sng" dirty="0">
                <a:hlinkClick r:id="rId2"/>
              </a:rPr>
              <a:t>https://pm.bsc.es/dlb-downloads</a:t>
            </a:r>
            <a:endParaRPr lang="en-US" sz="2000" u="sng" dirty="0"/>
          </a:p>
          <a:p>
            <a:r>
              <a:rPr lang="en-US" sz="2000" dirty="0"/>
              <a:t>User Guide: </a:t>
            </a:r>
            <a:r>
              <a:rPr lang="en-US" sz="2000" u="sng" dirty="0"/>
              <a:t>https://pm.bsc.es/ftp/dlb/doc/user-guide/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2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cooperation…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With load issues, not only imbalances, changing loads, resources needs based on load…</a:t>
            </a:r>
          </a:p>
          <a:p>
            <a:r>
              <a:rPr lang="en-US" dirty="0" smtClean="0"/>
              <a:t>Runtimes to integrate with DLB.</a:t>
            </a:r>
          </a:p>
          <a:p>
            <a:r>
              <a:rPr lang="en-US" dirty="0" smtClean="0"/>
              <a:t>Schedulers or Resource managers to integrate with DROM or TALP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 smtClean="0"/>
              <a:t>Thank</a:t>
            </a:r>
            <a:r>
              <a:rPr lang="es-ES" sz="8000" b="0" dirty="0" smtClean="0"/>
              <a:t> </a:t>
            </a:r>
            <a:r>
              <a:rPr lang="es-ES" sz="8000" b="0" dirty="0" err="1" smtClean="0"/>
              <a:t>you</a:t>
            </a:r>
            <a:r>
              <a:rPr lang="es-ES" sz="8000" b="0" dirty="0" smtClean="0"/>
              <a:t> </a:t>
            </a:r>
            <a:endParaRPr lang="es-ES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6107242"/>
            <a:ext cx="4569950" cy="464416"/>
          </a:xfrm>
        </p:spPr>
        <p:txBody>
          <a:bodyPr/>
          <a:lstStyle/>
          <a:p>
            <a:pPr algn="ctr"/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  <a:hlinkClick r:id="rId2"/>
              </a:rPr>
              <a:t>marta.garcia@bsc.es</a:t>
            </a:r>
            <a:endParaRPr lang="es-ES" sz="2800" dirty="0" smtClean="0">
              <a:solidFill>
                <a:srgbClr val="004890"/>
              </a:solidFill>
              <a:ea typeface="+mj-ea"/>
              <a:cs typeface="+mj-cs"/>
            </a:endParaRPr>
          </a:p>
          <a:p>
            <a:pPr algn="ctr"/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  <a:hlinkClick r:id="rId3"/>
              </a:rPr>
              <a:t>victor.lopez@bsc.es</a:t>
            </a:r>
            <a:endParaRPr lang="es-ES" sz="2800" dirty="0" smtClean="0">
              <a:solidFill>
                <a:srgbClr val="004890"/>
              </a:solidFill>
              <a:ea typeface="+mj-ea"/>
              <a:cs typeface="+mj-cs"/>
            </a:endParaRPr>
          </a:p>
          <a:p>
            <a:pPr algn="ctr"/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  <a:hlinkClick r:id="rId4"/>
              </a:rPr>
              <a:t>https://pm.bsc.es/dlb</a:t>
            </a:r>
            <a:endParaRPr lang="es-ES" sz="2800" dirty="0" smtClean="0">
              <a:solidFill>
                <a:srgbClr val="004890"/>
              </a:solidFill>
              <a:ea typeface="+mj-ea"/>
              <a:cs typeface="+mj-cs"/>
            </a:endParaRPr>
          </a:p>
          <a:p>
            <a:pPr algn="ctr"/>
            <a:endParaRPr lang="es-ES" sz="2800" dirty="0" smtClean="0">
              <a:solidFill>
                <a:srgbClr val="004890"/>
              </a:solidFill>
              <a:ea typeface="+mj-ea"/>
              <a:cs typeface="+mj-cs"/>
            </a:endParaRPr>
          </a:p>
          <a:p>
            <a:pPr algn="ctr"/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DLB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modules:</a:t>
            </a:r>
          </a:p>
          <a:p>
            <a:pPr lvl="1"/>
            <a:r>
              <a:rPr lang="en-US" dirty="0" smtClean="0"/>
              <a:t>LeWI: For fine grain load balancing</a:t>
            </a:r>
          </a:p>
          <a:p>
            <a:pPr lvl="1"/>
            <a:r>
              <a:rPr lang="en-US" dirty="0" smtClean="0"/>
              <a:t>DROM: For coarse grain resource management</a:t>
            </a:r>
          </a:p>
          <a:p>
            <a:pPr lvl="1"/>
            <a:r>
              <a:rPr lang="en-US" dirty="0" smtClean="0"/>
              <a:t>TALP: For performance measurement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Common infrastructure </a:t>
            </a:r>
          </a:p>
          <a:p>
            <a:pPr lvl="1"/>
            <a:r>
              <a:rPr lang="en-US" dirty="0" smtClean="0"/>
              <a:t>Integration with different layers of software stack</a:t>
            </a:r>
          </a:p>
          <a:p>
            <a:pPr lvl="1"/>
            <a:r>
              <a:rPr lang="en-US" dirty="0" smtClean="0"/>
              <a:t>API</a:t>
            </a:r>
          </a:p>
          <a:p>
            <a:pPr lvl="1"/>
            <a:r>
              <a:rPr lang="en-US" dirty="0" smtClean="0"/>
              <a:t>Shared memory 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3348470" y="3643372"/>
            <a:ext cx="5498964" cy="2448273"/>
            <a:chOff x="839538" y="2513068"/>
            <a:chExt cx="5498964" cy="2448273"/>
          </a:xfrm>
        </p:grpSpPr>
        <p:sp>
          <p:nvSpPr>
            <p:cNvPr id="39" name="Rounded Rectangle 38"/>
            <p:cNvSpPr/>
            <p:nvPr/>
          </p:nvSpPr>
          <p:spPr>
            <a:xfrm>
              <a:off x="5217353" y="2513068"/>
              <a:ext cx="1011462" cy="2448273"/>
            </a:xfrm>
            <a:prstGeom prst="roundRect">
              <a:avLst/>
            </a:prstGeom>
            <a:noFill/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9538" y="2880555"/>
              <a:ext cx="1788245" cy="288032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9538" y="3168587"/>
              <a:ext cx="1788245" cy="28803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Job Sched.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9538" y="3456619"/>
              <a:ext cx="1788245" cy="28803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9539" y="3744651"/>
              <a:ext cx="894122" cy="28803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OpenMP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39538" y="4041067"/>
              <a:ext cx="1788245" cy="288032"/>
            </a:xfrm>
            <a:prstGeom prst="rect">
              <a:avLst/>
            </a:prstGeom>
            <a:solidFill>
              <a:srgbClr val="F79D53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39538" y="4329099"/>
              <a:ext cx="1788245" cy="288032"/>
            </a:xfrm>
            <a:prstGeom prst="rect">
              <a:avLst/>
            </a:prstGeom>
            <a:solidFill>
              <a:srgbClr val="F3740B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HW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rot="16200000">
              <a:off x="2880416" y="2880556"/>
              <a:ext cx="648072" cy="288032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909686" y="2756075"/>
              <a:ext cx="932713" cy="536992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LeWI</a:t>
              </a: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2877756" y="3586335"/>
              <a:ext cx="648071" cy="288032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PMPI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3923928" y="3461855"/>
              <a:ext cx="921862" cy="536992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DROM</a:t>
              </a:r>
            </a:p>
          </p:txBody>
        </p:sp>
        <p:cxnSp>
          <p:nvCxnSpPr>
            <p:cNvPr id="50" name="Straight Arrow Connector 49"/>
            <p:cNvCxnSpPr>
              <a:stCxn id="48" idx="2"/>
              <a:endCxn id="63" idx="2"/>
            </p:cNvCxnSpPr>
            <p:nvPr/>
          </p:nvCxnSpPr>
          <p:spPr>
            <a:xfrm>
              <a:off x="3345808" y="3730351"/>
              <a:ext cx="579360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" name="Straight Arrow Connector 50"/>
            <p:cNvCxnSpPr>
              <a:stCxn id="48" idx="2"/>
              <a:endCxn id="47" idx="2"/>
            </p:cNvCxnSpPr>
            <p:nvPr/>
          </p:nvCxnSpPr>
          <p:spPr>
            <a:xfrm flipV="1">
              <a:off x="3345808" y="3024571"/>
              <a:ext cx="563878" cy="70578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" name="Straight Arrow Connector 51"/>
            <p:cNvCxnSpPr>
              <a:stCxn id="48" idx="2"/>
              <a:endCxn id="49" idx="2"/>
            </p:cNvCxnSpPr>
            <p:nvPr/>
          </p:nvCxnSpPr>
          <p:spPr>
            <a:xfrm>
              <a:off x="3345808" y="3730351"/>
              <a:ext cx="5781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3" name="Straight Arrow Connector 52"/>
            <p:cNvCxnSpPr>
              <a:stCxn id="46" idx="2"/>
              <a:endCxn id="47" idx="2"/>
            </p:cNvCxnSpPr>
            <p:nvPr/>
          </p:nvCxnSpPr>
          <p:spPr>
            <a:xfrm flipV="1">
              <a:off x="3348468" y="3024571"/>
              <a:ext cx="561218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Straight Arrow Connector 53"/>
            <p:cNvCxnSpPr>
              <a:stCxn id="46" idx="2"/>
              <a:endCxn id="49" idx="2"/>
            </p:cNvCxnSpPr>
            <p:nvPr/>
          </p:nvCxnSpPr>
          <p:spPr>
            <a:xfrm>
              <a:off x="3348468" y="3024572"/>
              <a:ext cx="575460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Straight Arrow Connector 54"/>
            <p:cNvCxnSpPr>
              <a:stCxn id="46" idx="2"/>
              <a:endCxn id="63" idx="2"/>
            </p:cNvCxnSpPr>
            <p:nvPr/>
          </p:nvCxnSpPr>
          <p:spPr>
            <a:xfrm>
              <a:off x="3348468" y="3024572"/>
              <a:ext cx="576700" cy="1411558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" name="Straight Arrow Connector 55"/>
            <p:cNvCxnSpPr>
              <a:stCxn id="62" idx="2"/>
              <a:endCxn id="47" idx="2"/>
            </p:cNvCxnSpPr>
            <p:nvPr/>
          </p:nvCxnSpPr>
          <p:spPr>
            <a:xfrm flipV="1">
              <a:off x="3348470" y="3024571"/>
              <a:ext cx="561216" cy="141155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7" name="Straight Arrow Connector 56"/>
            <p:cNvCxnSpPr>
              <a:stCxn id="62" idx="2"/>
              <a:endCxn id="49" idx="2"/>
            </p:cNvCxnSpPr>
            <p:nvPr/>
          </p:nvCxnSpPr>
          <p:spPr>
            <a:xfrm flipV="1">
              <a:off x="3348470" y="3730351"/>
              <a:ext cx="575458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" name="Straight Arrow Connector 57"/>
            <p:cNvCxnSpPr>
              <a:stCxn id="40" idx="3"/>
              <a:endCxn id="46" idx="0"/>
            </p:cNvCxnSpPr>
            <p:nvPr/>
          </p:nvCxnSpPr>
          <p:spPr>
            <a:xfrm>
              <a:off x="2627783" y="3024571"/>
              <a:ext cx="43265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9" name="Straight Arrow Connector 58"/>
            <p:cNvCxnSpPr>
              <a:stCxn id="41" idx="3"/>
              <a:endCxn id="46" idx="0"/>
            </p:cNvCxnSpPr>
            <p:nvPr/>
          </p:nvCxnSpPr>
          <p:spPr>
            <a:xfrm flipV="1">
              <a:off x="2627783" y="3024572"/>
              <a:ext cx="432653" cy="288031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0" name="Straight Arrow Connector 59"/>
            <p:cNvCxnSpPr>
              <a:stCxn id="42" idx="3"/>
              <a:endCxn id="48" idx="0"/>
            </p:cNvCxnSpPr>
            <p:nvPr/>
          </p:nvCxnSpPr>
          <p:spPr>
            <a:xfrm>
              <a:off x="2627783" y="3600635"/>
              <a:ext cx="429993" cy="129716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1" name="Rounded Rectangle 60"/>
            <p:cNvSpPr/>
            <p:nvPr/>
          </p:nvSpPr>
          <p:spPr>
            <a:xfrm rot="5400000">
              <a:off x="5435051" y="2591480"/>
              <a:ext cx="576065" cy="866183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 status</a:t>
              </a:r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2881447" y="4293143"/>
              <a:ext cx="648071" cy="285974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OMPT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925168" y="4167634"/>
              <a:ext cx="921862" cy="536992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TALP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 rot="5400000">
              <a:off x="5435052" y="4003038"/>
              <a:ext cx="576064" cy="866183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status</a:t>
              </a:r>
            </a:p>
          </p:txBody>
        </p:sp>
        <p:cxnSp>
          <p:nvCxnSpPr>
            <p:cNvPr id="65" name="Straight Arrow Connector 64"/>
            <p:cNvCxnSpPr>
              <a:stCxn id="47" idx="6"/>
              <a:endCxn id="61" idx="2"/>
            </p:cNvCxnSpPr>
            <p:nvPr/>
          </p:nvCxnSpPr>
          <p:spPr>
            <a:xfrm>
              <a:off x="4842399" y="3024571"/>
              <a:ext cx="44759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6" name="Straight Arrow Connector 65"/>
            <p:cNvCxnSpPr>
              <a:stCxn id="47" idx="6"/>
              <a:endCxn id="64" idx="2"/>
            </p:cNvCxnSpPr>
            <p:nvPr/>
          </p:nvCxnSpPr>
          <p:spPr>
            <a:xfrm>
              <a:off x="4842399" y="3024571"/>
              <a:ext cx="447594" cy="141155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7" name="Straight Arrow Connector 66"/>
            <p:cNvCxnSpPr>
              <a:stCxn id="49" idx="6"/>
              <a:endCxn id="61" idx="2"/>
            </p:cNvCxnSpPr>
            <p:nvPr/>
          </p:nvCxnSpPr>
          <p:spPr>
            <a:xfrm flipV="1">
              <a:off x="4845790" y="3024572"/>
              <a:ext cx="444202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Straight Arrow Connector 67"/>
            <p:cNvCxnSpPr>
              <a:stCxn id="49" idx="6"/>
              <a:endCxn id="64" idx="2"/>
            </p:cNvCxnSpPr>
            <p:nvPr/>
          </p:nvCxnSpPr>
          <p:spPr>
            <a:xfrm>
              <a:off x="4845790" y="3730351"/>
              <a:ext cx="444203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Arrow Connector 68"/>
            <p:cNvCxnSpPr>
              <a:stCxn id="63" idx="6"/>
              <a:endCxn id="64" idx="2"/>
            </p:cNvCxnSpPr>
            <p:nvPr/>
          </p:nvCxnSpPr>
          <p:spPr>
            <a:xfrm>
              <a:off x="4847030" y="4436130"/>
              <a:ext cx="44296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0" name="TextBox 69"/>
            <p:cNvSpPr txBox="1"/>
            <p:nvPr/>
          </p:nvSpPr>
          <p:spPr>
            <a:xfrm>
              <a:off x="5107666" y="3444816"/>
              <a:ext cx="1230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Shared 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Mem.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33660" y="3745070"/>
              <a:ext cx="894122" cy="28803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OmpSs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>
              <a:stCxn id="43" idx="3"/>
              <a:endCxn id="62" idx="0"/>
            </p:cNvCxnSpPr>
            <p:nvPr/>
          </p:nvCxnSpPr>
          <p:spPr>
            <a:xfrm>
              <a:off x="1733661" y="3888667"/>
              <a:ext cx="1328835" cy="547463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Arrow Connector 72"/>
            <p:cNvCxnSpPr>
              <a:stCxn id="71" idx="3"/>
              <a:endCxn id="46" idx="0"/>
            </p:cNvCxnSpPr>
            <p:nvPr/>
          </p:nvCxnSpPr>
          <p:spPr>
            <a:xfrm flipV="1">
              <a:off x="2627782" y="3024572"/>
              <a:ext cx="432654" cy="864514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5" name="Folded Corner 74"/>
          <p:cNvSpPr/>
          <p:nvPr/>
        </p:nvSpPr>
        <p:spPr>
          <a:xfrm>
            <a:off x="6990091" y="1291342"/>
            <a:ext cx="1857343" cy="1092630"/>
          </a:xfrm>
          <a:prstGeom prst="foldedCorner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indent="174625" algn="ctr"/>
            <a:endParaRPr lang="en-US" dirty="0" smtClean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indent="174625"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Three modules, integrated but independent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DLB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with different layers:</a:t>
            </a:r>
          </a:p>
          <a:p>
            <a:pPr lvl="1"/>
            <a:r>
              <a:rPr lang="en-US" dirty="0" smtClean="0"/>
              <a:t>Application: DLB offers a user-level API</a:t>
            </a:r>
          </a:p>
          <a:p>
            <a:pPr lvl="1"/>
            <a:r>
              <a:rPr lang="en-US" dirty="0" smtClean="0"/>
              <a:t>Job Scheduler: DLB offers an API for resource managers</a:t>
            </a:r>
          </a:p>
          <a:p>
            <a:pPr lvl="1"/>
            <a:r>
              <a:rPr lang="en-US" dirty="0" smtClean="0"/>
              <a:t>MPI: PMPI interception</a:t>
            </a:r>
          </a:p>
          <a:p>
            <a:pPr lvl="1"/>
            <a:r>
              <a:rPr lang="en-US" dirty="0" smtClean="0"/>
              <a:t>OpenMP: OMPT interception, </a:t>
            </a:r>
            <a:r>
              <a:rPr lang="en-US" dirty="0" smtClean="0">
                <a:solidFill>
                  <a:srgbClr val="FF5050"/>
                </a:solidFill>
              </a:rPr>
              <a:t>few OpenMP runtimes support it </a:t>
            </a:r>
            <a:r>
              <a:rPr lang="en-US" dirty="0" smtClean="0"/>
              <a:t>or API added by user</a:t>
            </a:r>
            <a:endParaRPr lang="en-US" dirty="0" smtClean="0">
              <a:solidFill>
                <a:srgbClr val="FF5050"/>
              </a:solidFill>
            </a:endParaRPr>
          </a:p>
          <a:p>
            <a:pPr lvl="1"/>
            <a:r>
              <a:rPr lang="en-US" dirty="0" err="1" smtClean="0"/>
              <a:t>OmpSs</a:t>
            </a:r>
            <a:r>
              <a:rPr lang="en-US" dirty="0" smtClean="0"/>
              <a:t>: Runtime integration with DLB library, the </a:t>
            </a:r>
            <a:r>
              <a:rPr lang="en-US" dirty="0" err="1" smtClean="0"/>
              <a:t>OmpSs</a:t>
            </a:r>
            <a:r>
              <a:rPr lang="en-US" dirty="0" smtClean="0"/>
              <a:t> runtime </a:t>
            </a:r>
            <a:r>
              <a:rPr lang="en-US" dirty="0" smtClean="0"/>
              <a:t>calls </a:t>
            </a:r>
            <a:r>
              <a:rPr lang="en-US" dirty="0" smtClean="0"/>
              <a:t>the DLB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48470" y="3643372"/>
            <a:ext cx="5498964" cy="2448273"/>
            <a:chOff x="839538" y="2513068"/>
            <a:chExt cx="5498964" cy="2448273"/>
          </a:xfrm>
        </p:grpSpPr>
        <p:sp>
          <p:nvSpPr>
            <p:cNvPr id="5" name="Rounded Rectangle 4"/>
            <p:cNvSpPr/>
            <p:nvPr/>
          </p:nvSpPr>
          <p:spPr>
            <a:xfrm>
              <a:off x="5217353" y="2513068"/>
              <a:ext cx="1011462" cy="2448273"/>
            </a:xfrm>
            <a:prstGeom prst="roundRect">
              <a:avLst/>
            </a:prstGeom>
            <a:noFill/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9538" y="2880555"/>
              <a:ext cx="1788245" cy="288032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9538" y="3168587"/>
              <a:ext cx="1788245" cy="28803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Job Sched.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9538" y="3456619"/>
              <a:ext cx="1788245" cy="28803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9539" y="3744651"/>
              <a:ext cx="894122" cy="28803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OpenMP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9538" y="4041067"/>
              <a:ext cx="1788245" cy="288032"/>
            </a:xfrm>
            <a:prstGeom prst="rect">
              <a:avLst/>
            </a:prstGeom>
            <a:solidFill>
              <a:srgbClr val="F79D53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9538" y="4329099"/>
              <a:ext cx="1788245" cy="288032"/>
            </a:xfrm>
            <a:prstGeom prst="rect">
              <a:avLst/>
            </a:prstGeom>
            <a:solidFill>
              <a:srgbClr val="F3740B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HW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2880416" y="2880556"/>
              <a:ext cx="648072" cy="288032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09686" y="2756075"/>
              <a:ext cx="932713" cy="536992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LeWI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2877756" y="3586335"/>
              <a:ext cx="648071" cy="288032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PMPI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23928" y="3461855"/>
              <a:ext cx="921862" cy="536992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DROM</a:t>
              </a:r>
            </a:p>
          </p:txBody>
        </p:sp>
        <p:cxnSp>
          <p:nvCxnSpPr>
            <p:cNvPr id="16" name="Straight Arrow Connector 15"/>
            <p:cNvCxnSpPr>
              <a:stCxn id="14" idx="2"/>
              <a:endCxn id="29" idx="2"/>
            </p:cNvCxnSpPr>
            <p:nvPr/>
          </p:nvCxnSpPr>
          <p:spPr>
            <a:xfrm>
              <a:off x="3345808" y="3730351"/>
              <a:ext cx="579360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Arrow Connector 16"/>
            <p:cNvCxnSpPr>
              <a:stCxn id="14" idx="2"/>
              <a:endCxn id="13" idx="2"/>
            </p:cNvCxnSpPr>
            <p:nvPr/>
          </p:nvCxnSpPr>
          <p:spPr>
            <a:xfrm flipV="1">
              <a:off x="3345808" y="3024571"/>
              <a:ext cx="563878" cy="70578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Arrow Connector 17"/>
            <p:cNvCxnSpPr>
              <a:stCxn id="14" idx="2"/>
              <a:endCxn id="15" idx="2"/>
            </p:cNvCxnSpPr>
            <p:nvPr/>
          </p:nvCxnSpPr>
          <p:spPr>
            <a:xfrm>
              <a:off x="3345808" y="3730351"/>
              <a:ext cx="5781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18"/>
            <p:cNvCxnSpPr>
              <a:stCxn id="12" idx="2"/>
              <a:endCxn id="13" idx="2"/>
            </p:cNvCxnSpPr>
            <p:nvPr/>
          </p:nvCxnSpPr>
          <p:spPr>
            <a:xfrm flipV="1">
              <a:off x="3348468" y="3024571"/>
              <a:ext cx="561218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Straight Arrow Connector 19"/>
            <p:cNvCxnSpPr>
              <a:stCxn id="12" idx="2"/>
              <a:endCxn id="15" idx="2"/>
            </p:cNvCxnSpPr>
            <p:nvPr/>
          </p:nvCxnSpPr>
          <p:spPr>
            <a:xfrm>
              <a:off x="3348468" y="3024572"/>
              <a:ext cx="575460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Arrow Connector 20"/>
            <p:cNvCxnSpPr>
              <a:stCxn id="12" idx="2"/>
              <a:endCxn id="29" idx="2"/>
            </p:cNvCxnSpPr>
            <p:nvPr/>
          </p:nvCxnSpPr>
          <p:spPr>
            <a:xfrm>
              <a:off x="3348468" y="3024572"/>
              <a:ext cx="576700" cy="1411558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1"/>
            <p:cNvCxnSpPr>
              <a:stCxn id="28" idx="2"/>
              <a:endCxn id="13" idx="2"/>
            </p:cNvCxnSpPr>
            <p:nvPr/>
          </p:nvCxnSpPr>
          <p:spPr>
            <a:xfrm flipV="1">
              <a:off x="3348470" y="3024571"/>
              <a:ext cx="561216" cy="141155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22"/>
            <p:cNvCxnSpPr>
              <a:stCxn id="28" idx="2"/>
              <a:endCxn id="15" idx="2"/>
            </p:cNvCxnSpPr>
            <p:nvPr/>
          </p:nvCxnSpPr>
          <p:spPr>
            <a:xfrm flipV="1">
              <a:off x="3348470" y="3730351"/>
              <a:ext cx="575458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stCxn id="6" idx="3"/>
              <a:endCxn id="12" idx="0"/>
            </p:cNvCxnSpPr>
            <p:nvPr/>
          </p:nvCxnSpPr>
          <p:spPr>
            <a:xfrm>
              <a:off x="2627783" y="3024571"/>
              <a:ext cx="43265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24"/>
            <p:cNvCxnSpPr>
              <a:stCxn id="7" idx="3"/>
              <a:endCxn id="12" idx="0"/>
            </p:cNvCxnSpPr>
            <p:nvPr/>
          </p:nvCxnSpPr>
          <p:spPr>
            <a:xfrm flipV="1">
              <a:off x="2627783" y="3024572"/>
              <a:ext cx="432653" cy="288031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25"/>
            <p:cNvCxnSpPr>
              <a:stCxn id="8" idx="3"/>
              <a:endCxn id="14" idx="0"/>
            </p:cNvCxnSpPr>
            <p:nvPr/>
          </p:nvCxnSpPr>
          <p:spPr>
            <a:xfrm>
              <a:off x="2627783" y="3600635"/>
              <a:ext cx="429993" cy="129716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Rounded Rectangle 26"/>
            <p:cNvSpPr/>
            <p:nvPr/>
          </p:nvSpPr>
          <p:spPr>
            <a:xfrm rot="5400000">
              <a:off x="5435051" y="2591480"/>
              <a:ext cx="576065" cy="866183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CPU status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2881447" y="4293143"/>
              <a:ext cx="648071" cy="285974"/>
            </a:xfrm>
            <a:prstGeom prst="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OMPT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925168" y="4167634"/>
              <a:ext cx="921862" cy="536992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TALP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 rot="5400000">
              <a:off x="5435052" y="4003038"/>
              <a:ext cx="576064" cy="866183"/>
            </a:xfrm>
            <a:prstGeom prst="roundRect">
              <a:avLst/>
            </a:prstGeom>
            <a:gradFill rotWithShape="1">
              <a:gsLst>
                <a:gs pos="0">
                  <a:srgbClr val="4BACC6"/>
                </a:gs>
                <a:gs pos="35000">
                  <a:srgbClr val="4BACC6">
                    <a:lumMod val="60000"/>
                    <a:lumOff val="40000"/>
                  </a:srgbClr>
                </a:gs>
                <a:gs pos="100000">
                  <a:srgbClr val="4BACC6">
                    <a:lumMod val="20000"/>
                    <a:lumOff val="80000"/>
                  </a:srgbClr>
                </a:gs>
              </a:gsLst>
              <a:lin ang="16200000" scaled="1"/>
            </a:gradFill>
            <a:ln w="12700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Process status</a:t>
              </a:r>
            </a:p>
          </p:txBody>
        </p:sp>
        <p:cxnSp>
          <p:nvCxnSpPr>
            <p:cNvPr id="31" name="Straight Arrow Connector 30"/>
            <p:cNvCxnSpPr>
              <a:stCxn id="13" idx="6"/>
              <a:endCxn id="27" idx="2"/>
            </p:cNvCxnSpPr>
            <p:nvPr/>
          </p:nvCxnSpPr>
          <p:spPr>
            <a:xfrm>
              <a:off x="4842399" y="3024571"/>
              <a:ext cx="447593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2" name="Straight Arrow Connector 31"/>
            <p:cNvCxnSpPr>
              <a:stCxn id="13" idx="6"/>
              <a:endCxn id="30" idx="2"/>
            </p:cNvCxnSpPr>
            <p:nvPr/>
          </p:nvCxnSpPr>
          <p:spPr>
            <a:xfrm>
              <a:off x="4842399" y="3024571"/>
              <a:ext cx="447594" cy="141155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Arrow Connector 32"/>
            <p:cNvCxnSpPr>
              <a:stCxn id="15" idx="6"/>
              <a:endCxn id="27" idx="2"/>
            </p:cNvCxnSpPr>
            <p:nvPr/>
          </p:nvCxnSpPr>
          <p:spPr>
            <a:xfrm flipV="1">
              <a:off x="4845790" y="3024572"/>
              <a:ext cx="444202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Arrow Connector 33"/>
            <p:cNvCxnSpPr>
              <a:stCxn id="15" idx="6"/>
              <a:endCxn id="30" idx="2"/>
            </p:cNvCxnSpPr>
            <p:nvPr/>
          </p:nvCxnSpPr>
          <p:spPr>
            <a:xfrm>
              <a:off x="4845790" y="3730351"/>
              <a:ext cx="444203" cy="705779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Arrow Connector 34"/>
            <p:cNvCxnSpPr>
              <a:stCxn id="29" idx="6"/>
              <a:endCxn id="30" idx="2"/>
            </p:cNvCxnSpPr>
            <p:nvPr/>
          </p:nvCxnSpPr>
          <p:spPr>
            <a:xfrm>
              <a:off x="4847030" y="4436130"/>
              <a:ext cx="44296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" name="TextBox 35"/>
            <p:cNvSpPr txBox="1"/>
            <p:nvPr/>
          </p:nvSpPr>
          <p:spPr>
            <a:xfrm>
              <a:off x="5107666" y="3444816"/>
              <a:ext cx="12308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Shared 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Mem.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33660" y="3745070"/>
              <a:ext cx="894122" cy="288032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OmpSs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/>
            <p:cNvCxnSpPr>
              <a:stCxn id="9" idx="3"/>
              <a:endCxn id="28" idx="0"/>
            </p:cNvCxnSpPr>
            <p:nvPr/>
          </p:nvCxnSpPr>
          <p:spPr>
            <a:xfrm>
              <a:off x="1733661" y="3888667"/>
              <a:ext cx="1328835" cy="547463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Straight Arrow Connector 38"/>
            <p:cNvCxnSpPr>
              <a:stCxn id="37" idx="3"/>
              <a:endCxn id="12" idx="0"/>
            </p:cNvCxnSpPr>
            <p:nvPr/>
          </p:nvCxnSpPr>
          <p:spPr>
            <a:xfrm flipV="1">
              <a:off x="2627782" y="3024572"/>
              <a:ext cx="432654" cy="864514"/>
            </a:xfrm>
            <a:prstGeom prst="straightConnector1">
              <a:avLst/>
            </a:prstGeom>
            <a:noFill/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6" name="Folded Corner 75"/>
          <p:cNvSpPr/>
          <p:nvPr/>
        </p:nvSpPr>
        <p:spPr>
          <a:xfrm>
            <a:off x="372837" y="4441564"/>
            <a:ext cx="2303688" cy="1650081"/>
          </a:xfrm>
          <a:prstGeom prst="foldedCorner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indent="174625" algn="ctr"/>
            <a:endParaRPr lang="en-US" sz="1400" dirty="0" smtClean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  <a:p>
            <a:pPr indent="174625" algn="ct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DLB offers mechanisms to be transparent to the application/user.</a:t>
            </a:r>
          </a:p>
          <a:p>
            <a:pPr indent="174625" algn="ct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DLB API is useful for advanced users that have a good knowledge of their application.</a:t>
            </a:r>
            <a:endParaRPr lang="en-US" sz="1400" dirty="0">
              <a:solidFill>
                <a:schemeClr val="accent4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DLB: Main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1215072"/>
            <a:ext cx="8551147" cy="504421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CPU (core)</a:t>
            </a:r>
            <a:r>
              <a:rPr lang="en-US" dirty="0" smtClean="0"/>
              <a:t>: Minimum computing unit acknowledged by DLB, where </a:t>
            </a:r>
            <a:r>
              <a:rPr lang="en-US" dirty="0"/>
              <a:t>one thread (</a:t>
            </a:r>
            <a:r>
              <a:rPr lang="en-US" dirty="0" smtClean="0"/>
              <a:t>and only one at the same time) can run.</a:t>
            </a:r>
          </a:p>
          <a:p>
            <a:endParaRPr lang="en-US" sz="1200" dirty="0"/>
          </a:p>
          <a:p>
            <a:r>
              <a:rPr lang="en-US" b="1" dirty="0" smtClean="0"/>
              <a:t>Idle CPU</a:t>
            </a:r>
            <a:r>
              <a:rPr lang="en-US" dirty="0" smtClean="0"/>
              <a:t>: A CPU that is not being used to do useful computation.</a:t>
            </a:r>
          </a:p>
          <a:p>
            <a:endParaRPr lang="en-US" sz="1200" dirty="0"/>
          </a:p>
          <a:p>
            <a:r>
              <a:rPr lang="en-US" b="1" dirty="0" smtClean="0"/>
              <a:t>Owner</a:t>
            </a:r>
            <a:r>
              <a:rPr lang="en-US" dirty="0" smtClean="0"/>
              <a:t>: Process that owns a CPU. A process owns the resources where it is started. A CPU can only be owned by one process at the same time.</a:t>
            </a:r>
          </a:p>
          <a:p>
            <a:endParaRPr lang="en-US" sz="1200" dirty="0"/>
          </a:p>
          <a:p>
            <a:r>
              <a:rPr lang="en-US" b="1" dirty="0" smtClean="0"/>
              <a:t>Lend</a:t>
            </a:r>
            <a:r>
              <a:rPr lang="en-US" dirty="0" smtClean="0"/>
              <a:t>: When the owner of a CPU is not using it, the CPU can be lent to the system. When a CPU is lent, a process that it is not its owner can use it.</a:t>
            </a:r>
          </a:p>
          <a:p>
            <a:endParaRPr lang="en-US" sz="1200" dirty="0"/>
          </a:p>
          <a:p>
            <a:r>
              <a:rPr lang="en-US" b="1" dirty="0" smtClean="0"/>
              <a:t>Claim</a:t>
            </a:r>
            <a:r>
              <a:rPr lang="en-US" dirty="0" smtClean="0"/>
              <a:t>: When the owner of a CPU wants to use it after lending it, the owner can claim the CPU.</a:t>
            </a:r>
          </a:p>
          <a:p>
            <a:endParaRPr lang="en-US" sz="1200" dirty="0"/>
          </a:p>
          <a:p>
            <a:r>
              <a:rPr lang="en-US" b="1" dirty="0" smtClean="0"/>
              <a:t>Ask for Resources</a:t>
            </a:r>
            <a:r>
              <a:rPr lang="en-US" dirty="0" smtClean="0"/>
              <a:t>: A process of the system can ask DLB for idle CPUs to speed up its execution.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9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</a:t>
            </a:r>
            <a:br>
              <a:rPr lang="en-US" dirty="0" smtClean="0"/>
            </a:br>
            <a:r>
              <a:rPr lang="en-US" sz="4800" dirty="0" smtClean="0"/>
              <a:t>Lend When Idle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9DD9">
                    <a:lumMod val="50000"/>
                  </a:srgbClr>
                </a:solidFill>
              </a:rPr>
              <a:t>Lend When Idle (LeWI)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3BF5A3-C70E-4E1B-BE82-63B45BEB0FA6}" type="slidenum">
              <a:rPr lang="en-US" smtClean="0">
                <a:solidFill>
                  <a:srgbClr val="009DD9">
                    <a:lumMod val="50000"/>
                  </a:srgbClr>
                </a:solidFill>
              </a:rPr>
              <a:pPr/>
              <a:t>7</a:t>
            </a:fld>
            <a:endParaRPr lang="en-US">
              <a:solidFill>
                <a:srgbClr val="009DD9">
                  <a:lumMod val="50000"/>
                </a:srgbClr>
              </a:solidFill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395536" y="1146156"/>
            <a:ext cx="8229600" cy="118747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BD0D9"/>
              </a:buClr>
            </a:pPr>
            <a:r>
              <a:rPr lang="en-US" b="1" dirty="0">
                <a:solidFill>
                  <a:srgbClr val="009DD9">
                    <a:lumMod val="50000"/>
                  </a:srgbClr>
                </a:solidFill>
              </a:rPr>
              <a:t>The idea</a:t>
            </a: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: 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Use </a:t>
            </a:r>
            <a:r>
              <a:rPr lang="en-US" dirty="0">
                <a:solidFill>
                  <a:srgbClr val="009DD9">
                    <a:lumMod val="50000"/>
                  </a:srgbClr>
                </a:solidFill>
              </a:rPr>
              <a:t>computational resources of a process when not using 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them to </a:t>
            </a:r>
            <a:r>
              <a:rPr lang="en-US" dirty="0">
                <a:solidFill>
                  <a:srgbClr val="009DD9">
                    <a:lumMod val="50000"/>
                  </a:srgbClr>
                </a:solidFill>
              </a:rPr>
              <a:t>speed up another process in the same 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node</a:t>
            </a: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5516991" y="5202001"/>
            <a:ext cx="3379146" cy="745919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BD0D9"/>
              </a:buClr>
            </a:pP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Decentralized</a:t>
            </a:r>
            <a:r>
              <a:rPr lang="en-US" dirty="0">
                <a:solidFill>
                  <a:srgbClr val="009DD9">
                    <a:lumMod val="50000"/>
                  </a:srgbClr>
                </a:solidFill>
              </a:rPr>
              <a:t>, communication is done through shared 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memory</a:t>
            </a:r>
          </a:p>
          <a:p>
            <a:pPr defTabSz="914400">
              <a:buClr>
                <a:srgbClr val="0BD0D9"/>
              </a:buClr>
            </a:pPr>
            <a:endParaRPr lang="en-US" dirty="0">
              <a:solidFill>
                <a:srgbClr val="009DD9">
                  <a:lumMod val="50000"/>
                </a:srgbClr>
              </a:solidFill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2347418" y="3747799"/>
            <a:ext cx="792088" cy="814779"/>
          </a:xfrm>
          <a:prstGeom prst="rect">
            <a:avLst/>
          </a:prstGeom>
          <a:gradFill rotWithShape="1">
            <a:gsLst>
              <a:gs pos="0">
                <a:srgbClr val="009DD9">
                  <a:tint val="70000"/>
                  <a:satMod val="130000"/>
                </a:srgbClr>
              </a:gs>
              <a:gs pos="43000">
                <a:srgbClr val="009DD9">
                  <a:tint val="44000"/>
                  <a:satMod val="165000"/>
                </a:srgbClr>
              </a:gs>
              <a:gs pos="93000">
                <a:srgbClr val="009DD9">
                  <a:tint val="15000"/>
                  <a:satMod val="165000"/>
                </a:srgbClr>
              </a:gs>
              <a:gs pos="100000">
                <a:srgbClr val="009D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1138848" y="3746128"/>
            <a:ext cx="792088" cy="304796"/>
          </a:xfrm>
          <a:prstGeom prst="rect">
            <a:avLst/>
          </a:prstGeom>
          <a:gradFill rotWithShape="1">
            <a:gsLst>
              <a:gs pos="0">
                <a:srgbClr val="009DD9">
                  <a:tint val="70000"/>
                  <a:satMod val="130000"/>
                </a:srgbClr>
              </a:gs>
              <a:gs pos="43000">
                <a:srgbClr val="009DD9">
                  <a:tint val="44000"/>
                  <a:satMod val="165000"/>
                </a:srgbClr>
              </a:gs>
              <a:gs pos="93000">
                <a:srgbClr val="009DD9">
                  <a:tint val="15000"/>
                  <a:satMod val="165000"/>
                </a:srgbClr>
              </a:gs>
              <a:gs pos="100000">
                <a:srgbClr val="009D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1138848" y="4100756"/>
            <a:ext cx="792088" cy="352191"/>
          </a:xfrm>
          <a:prstGeom prst="rect">
            <a:avLst/>
          </a:prstGeom>
          <a:gradFill rotWithShape="1">
            <a:gsLst>
              <a:gs pos="0">
                <a:srgbClr val="009DD9">
                  <a:tint val="70000"/>
                  <a:satMod val="130000"/>
                </a:srgbClr>
              </a:gs>
              <a:gs pos="43000">
                <a:srgbClr val="009DD9">
                  <a:tint val="44000"/>
                  <a:satMod val="165000"/>
                </a:srgbClr>
              </a:gs>
              <a:gs pos="93000">
                <a:srgbClr val="009DD9">
                  <a:tint val="15000"/>
                  <a:satMod val="165000"/>
                </a:srgbClr>
              </a:gs>
              <a:gs pos="100000">
                <a:srgbClr val="009D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1567558" y="2197121"/>
            <a:ext cx="1175904" cy="414261"/>
          </a:xfrm>
          <a:prstGeom prst="ellipse">
            <a:avLst/>
          </a:prstGeom>
          <a:solidFill>
            <a:srgbClr val="F79646"/>
          </a:solidFill>
          <a:ln w="36000">
            <a:solidFill>
              <a:srgbClr val="B66D31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HPC Appl.</a:t>
            </a:r>
            <a:endParaRPr kumimoji="0" lang="en-US" sz="16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1027558" y="2800424"/>
            <a:ext cx="1080000" cy="243271"/>
          </a:xfrm>
          <a:prstGeom prst="flowChartManualOperation">
            <a:avLst/>
          </a:prstGeom>
          <a:solidFill>
            <a:srgbClr val="C0504D"/>
          </a:solidFill>
          <a:ln w="36000">
            <a:solidFill>
              <a:srgbClr val="8C3836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MPI 1</a:t>
            </a:r>
            <a:endParaRPr kumimoji="0" lang="en-US" sz="16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cxnSp>
        <p:nvCxnSpPr>
          <p:cNvPr id="318" name="Line 22"/>
          <p:cNvCxnSpPr>
            <a:stCxn id="317" idx="2"/>
            <a:endCxn id="329" idx="0"/>
          </p:cNvCxnSpPr>
          <p:nvPr/>
        </p:nvCxnSpPr>
        <p:spPr>
          <a:xfrm flipH="1">
            <a:off x="1257260" y="3043695"/>
            <a:ext cx="310298" cy="733887"/>
          </a:xfrm>
          <a:prstGeom prst="straightConnector1">
            <a:avLst/>
          </a:prstGeom>
          <a:ln w="36000">
            <a:solidFill>
              <a:srgbClr val="8C3836"/>
            </a:solidFill>
            <a:round/>
            <a:tailEnd type="triangle" w="med" len="med"/>
          </a:ln>
        </p:spPr>
      </p:cxnSp>
      <p:cxnSp>
        <p:nvCxnSpPr>
          <p:cNvPr id="319" name="Line 23"/>
          <p:cNvCxnSpPr>
            <a:stCxn id="317" idx="2"/>
            <a:endCxn id="336" idx="0"/>
          </p:cNvCxnSpPr>
          <p:nvPr/>
        </p:nvCxnSpPr>
        <p:spPr>
          <a:xfrm>
            <a:off x="1567558" y="3043695"/>
            <a:ext cx="228680" cy="720011"/>
          </a:xfrm>
          <a:prstGeom prst="straightConnector1">
            <a:avLst/>
          </a:prstGeom>
          <a:ln w="36000">
            <a:solidFill>
              <a:srgbClr val="8C3836"/>
            </a:solidFill>
            <a:round/>
            <a:tailEnd type="triangle" w="med" len="med"/>
          </a:ln>
        </p:spPr>
      </p:cxnSp>
      <p:cxnSp>
        <p:nvCxnSpPr>
          <p:cNvPr id="320" name="Line 24"/>
          <p:cNvCxnSpPr>
            <a:stCxn id="324" idx="2"/>
            <a:endCxn id="350" idx="0"/>
          </p:cNvCxnSpPr>
          <p:nvPr/>
        </p:nvCxnSpPr>
        <p:spPr>
          <a:xfrm flipH="1">
            <a:off x="2475966" y="3043695"/>
            <a:ext cx="240734" cy="720011"/>
          </a:xfrm>
          <a:prstGeom prst="straightConnector1">
            <a:avLst/>
          </a:prstGeom>
          <a:ln w="36000">
            <a:solidFill>
              <a:srgbClr val="8C3836"/>
            </a:solidFill>
            <a:round/>
            <a:tailEnd type="triangle" w="med" len="med"/>
          </a:ln>
        </p:spPr>
      </p:cxnSp>
      <p:cxnSp>
        <p:nvCxnSpPr>
          <p:cNvPr id="321" name="Line 25"/>
          <p:cNvCxnSpPr>
            <a:stCxn id="324" idx="2"/>
            <a:endCxn id="358" idx="0"/>
          </p:cNvCxnSpPr>
          <p:nvPr/>
        </p:nvCxnSpPr>
        <p:spPr>
          <a:xfrm>
            <a:off x="2716700" y="3043695"/>
            <a:ext cx="262878" cy="719196"/>
          </a:xfrm>
          <a:prstGeom prst="straightConnector1">
            <a:avLst/>
          </a:prstGeom>
          <a:ln w="36000">
            <a:solidFill>
              <a:srgbClr val="8C3836"/>
            </a:solidFill>
            <a:round/>
            <a:tailEnd type="triangle" w="med" len="med"/>
          </a:ln>
        </p:spPr>
      </p:cxnSp>
      <p:sp>
        <p:nvSpPr>
          <p:cNvPr id="322" name="CustomShape 26"/>
          <p:cNvSpPr/>
          <p:nvPr/>
        </p:nvSpPr>
        <p:spPr>
          <a:xfrm>
            <a:off x="1015904" y="3330843"/>
            <a:ext cx="482712" cy="219041"/>
          </a:xfrm>
          <a:prstGeom prst="rect">
            <a:avLst/>
          </a:prstGeom>
          <a:solidFill>
            <a:srgbClr val="DCFFB6"/>
          </a:solidFill>
          <a:ln w="36000">
            <a:solidFill>
              <a:srgbClr val="71893F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cpu1</a:t>
            </a:r>
          </a:p>
        </p:txBody>
      </p:sp>
      <p:cxnSp>
        <p:nvCxnSpPr>
          <p:cNvPr id="323" name="Line 29"/>
          <p:cNvCxnSpPr>
            <a:stCxn id="316" idx="4"/>
            <a:endCxn id="324" idx="0"/>
          </p:cNvCxnSpPr>
          <p:nvPr/>
        </p:nvCxnSpPr>
        <p:spPr>
          <a:xfrm>
            <a:off x="2155510" y="2611382"/>
            <a:ext cx="561190" cy="189041"/>
          </a:xfrm>
          <a:prstGeom prst="straightConnector1">
            <a:avLst/>
          </a:prstGeom>
          <a:ln w="36000">
            <a:solidFill>
              <a:srgbClr val="B66D31"/>
            </a:solidFill>
            <a:round/>
            <a:tailEnd type="triangle" w="med" len="med"/>
          </a:ln>
        </p:spPr>
      </p:cxnSp>
      <p:sp>
        <p:nvSpPr>
          <p:cNvPr id="324" name="CustomShape 40"/>
          <p:cNvSpPr/>
          <p:nvPr/>
        </p:nvSpPr>
        <p:spPr>
          <a:xfrm>
            <a:off x="2176700" y="2800423"/>
            <a:ext cx="1080000" cy="243272"/>
          </a:xfrm>
          <a:prstGeom prst="flowChartManualOperation">
            <a:avLst/>
          </a:prstGeom>
          <a:solidFill>
            <a:srgbClr val="C0504D"/>
          </a:solidFill>
          <a:ln w="36000">
            <a:solidFill>
              <a:srgbClr val="8C3836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1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MPI 2</a:t>
            </a:r>
            <a:endParaRPr kumimoji="0" lang="en-US" sz="1600" b="0" i="0" u="none" strike="noStrike" kern="0" cap="none" spc="-1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cxnSp>
        <p:nvCxnSpPr>
          <p:cNvPr id="325" name="Line 29"/>
          <p:cNvCxnSpPr>
            <a:stCxn id="316" idx="4"/>
            <a:endCxn id="317" idx="0"/>
          </p:cNvCxnSpPr>
          <p:nvPr/>
        </p:nvCxnSpPr>
        <p:spPr>
          <a:xfrm flipH="1">
            <a:off x="1567558" y="2611382"/>
            <a:ext cx="587952" cy="189042"/>
          </a:xfrm>
          <a:prstGeom prst="straightConnector1">
            <a:avLst/>
          </a:prstGeom>
          <a:ln w="36000">
            <a:solidFill>
              <a:srgbClr val="B66D31"/>
            </a:solidFill>
            <a:round/>
            <a:tailEnd type="triangle" w="med" len="med"/>
          </a:ln>
        </p:spPr>
      </p:cxnSp>
      <p:grpSp>
        <p:nvGrpSpPr>
          <p:cNvPr id="326" name="Group 325"/>
          <p:cNvGrpSpPr/>
          <p:nvPr/>
        </p:nvGrpSpPr>
        <p:grpSpPr>
          <a:xfrm>
            <a:off x="1189752" y="3777582"/>
            <a:ext cx="135016" cy="680634"/>
            <a:chOff x="756883" y="4284584"/>
            <a:chExt cx="135016" cy="680634"/>
          </a:xfrm>
        </p:grpSpPr>
        <p:grpSp>
          <p:nvGrpSpPr>
            <p:cNvPr id="327" name="Group 326"/>
            <p:cNvGrpSpPr/>
            <p:nvPr/>
          </p:nvGrpSpPr>
          <p:grpSpPr>
            <a:xfrm>
              <a:off x="756884" y="4284584"/>
              <a:ext cx="135015" cy="540000"/>
              <a:chOff x="5436097" y="1715892"/>
              <a:chExt cx="1080120" cy="4320000"/>
            </a:xfrm>
          </p:grpSpPr>
          <p:sp>
            <p:nvSpPr>
              <p:cNvPr id="329" name="Arc 328"/>
              <p:cNvSpPr/>
              <p:nvPr/>
            </p:nvSpPr>
            <p:spPr>
              <a:xfrm>
                <a:off x="5436097" y="171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Arc 329"/>
              <p:cNvSpPr/>
              <p:nvPr/>
            </p:nvSpPr>
            <p:spPr>
              <a:xfrm rot="10800000">
                <a:off x="5436097" y="279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Arc 330"/>
              <p:cNvSpPr/>
              <p:nvPr/>
            </p:nvSpPr>
            <p:spPr>
              <a:xfrm>
                <a:off x="5436097" y="387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Arc 331"/>
              <p:cNvSpPr/>
              <p:nvPr/>
            </p:nvSpPr>
            <p:spPr>
              <a:xfrm rot="10800000">
                <a:off x="5436097" y="495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28" name="Arc 327"/>
            <p:cNvSpPr/>
            <p:nvPr/>
          </p:nvSpPr>
          <p:spPr>
            <a:xfrm>
              <a:off x="756883" y="4830218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728731" y="3763706"/>
            <a:ext cx="137059" cy="675000"/>
            <a:chOff x="1371693" y="4170143"/>
            <a:chExt cx="137059" cy="675000"/>
          </a:xfrm>
        </p:grpSpPr>
        <p:grpSp>
          <p:nvGrpSpPr>
            <p:cNvPr id="334" name="Group 333"/>
            <p:cNvGrpSpPr/>
            <p:nvPr/>
          </p:nvGrpSpPr>
          <p:grpSpPr>
            <a:xfrm>
              <a:off x="1371693" y="4170143"/>
              <a:ext cx="135015" cy="540000"/>
              <a:chOff x="5436097" y="1715892"/>
              <a:chExt cx="1080120" cy="4320000"/>
            </a:xfrm>
          </p:grpSpPr>
          <p:sp>
            <p:nvSpPr>
              <p:cNvPr id="336" name="Arc 335"/>
              <p:cNvSpPr/>
              <p:nvPr/>
            </p:nvSpPr>
            <p:spPr>
              <a:xfrm>
                <a:off x="5436097" y="171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Arc 336"/>
              <p:cNvSpPr/>
              <p:nvPr/>
            </p:nvSpPr>
            <p:spPr>
              <a:xfrm rot="10800000">
                <a:off x="5436097" y="279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Arc 337"/>
              <p:cNvSpPr/>
              <p:nvPr/>
            </p:nvSpPr>
            <p:spPr>
              <a:xfrm>
                <a:off x="5436097" y="387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Arc 338"/>
              <p:cNvSpPr/>
              <p:nvPr/>
            </p:nvSpPr>
            <p:spPr>
              <a:xfrm rot="10800000">
                <a:off x="5436097" y="495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5" name="Arc 334"/>
            <p:cNvSpPr/>
            <p:nvPr/>
          </p:nvSpPr>
          <p:spPr>
            <a:xfrm>
              <a:off x="1373737" y="4710143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0" name="CustomShape 26"/>
          <p:cNvSpPr/>
          <p:nvPr/>
        </p:nvSpPr>
        <p:spPr>
          <a:xfrm>
            <a:off x="1555904" y="3330843"/>
            <a:ext cx="482712" cy="219041"/>
          </a:xfrm>
          <a:prstGeom prst="rect">
            <a:avLst/>
          </a:prstGeom>
          <a:solidFill>
            <a:srgbClr val="DCFFB6"/>
          </a:solidFill>
          <a:ln w="36000">
            <a:solidFill>
              <a:srgbClr val="71893F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cpu2</a:t>
            </a:r>
          </a:p>
        </p:txBody>
      </p:sp>
      <p:sp>
        <p:nvSpPr>
          <p:cNvPr id="341" name="CustomShape 26"/>
          <p:cNvSpPr/>
          <p:nvPr/>
        </p:nvSpPr>
        <p:spPr>
          <a:xfrm>
            <a:off x="2265730" y="3330844"/>
            <a:ext cx="482712" cy="219041"/>
          </a:xfrm>
          <a:prstGeom prst="rect">
            <a:avLst/>
          </a:prstGeom>
          <a:solidFill>
            <a:srgbClr val="DCFFB6"/>
          </a:solidFill>
          <a:ln w="36000">
            <a:solidFill>
              <a:srgbClr val="71893F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cpu3</a:t>
            </a:r>
          </a:p>
        </p:txBody>
      </p:sp>
      <p:grpSp>
        <p:nvGrpSpPr>
          <p:cNvPr id="342" name="Group 341"/>
          <p:cNvGrpSpPr/>
          <p:nvPr/>
        </p:nvGrpSpPr>
        <p:grpSpPr>
          <a:xfrm>
            <a:off x="2716700" y="3043695"/>
            <a:ext cx="1590500" cy="1598069"/>
            <a:chOff x="2189412" y="1989724"/>
            <a:chExt cx="1590500" cy="1598069"/>
          </a:xfrm>
        </p:grpSpPr>
        <p:cxnSp>
          <p:nvCxnSpPr>
            <p:cNvPr id="343" name="Line 22"/>
            <p:cNvCxnSpPr>
              <a:stCxn id="324" idx="2"/>
              <a:endCxn id="376" idx="0"/>
            </p:cNvCxnSpPr>
            <p:nvPr/>
          </p:nvCxnSpPr>
          <p:spPr>
            <a:xfrm>
              <a:off x="2189412" y="1989724"/>
              <a:ext cx="809143" cy="1598069"/>
            </a:xfrm>
            <a:prstGeom prst="straightConnector1">
              <a:avLst/>
            </a:prstGeom>
            <a:ln w="36000">
              <a:solidFill>
                <a:srgbClr val="8C3836"/>
              </a:solidFill>
              <a:round/>
              <a:tailEnd type="triangle" w="med" len="med"/>
            </a:ln>
          </p:spPr>
        </p:cxnSp>
        <p:cxnSp>
          <p:nvCxnSpPr>
            <p:cNvPr id="344" name="Line 23"/>
            <p:cNvCxnSpPr>
              <a:stCxn id="324" idx="2"/>
              <a:endCxn id="373" idx="0"/>
            </p:cNvCxnSpPr>
            <p:nvPr/>
          </p:nvCxnSpPr>
          <p:spPr>
            <a:xfrm>
              <a:off x="2189412" y="1989724"/>
              <a:ext cx="1349142" cy="1587756"/>
            </a:xfrm>
            <a:prstGeom prst="straightConnector1">
              <a:avLst/>
            </a:prstGeom>
            <a:ln w="36000">
              <a:solidFill>
                <a:srgbClr val="8C3836"/>
              </a:solidFill>
              <a:round/>
              <a:tailEnd type="triangle" w="med" len="med"/>
            </a:ln>
          </p:spPr>
        </p:cxnSp>
        <p:sp>
          <p:nvSpPr>
            <p:cNvPr id="345" name="CustomShape 26"/>
            <p:cNvSpPr/>
            <p:nvPr/>
          </p:nvSpPr>
          <p:spPr>
            <a:xfrm>
              <a:off x="2757200" y="3212976"/>
              <a:ext cx="482712" cy="219041"/>
            </a:xfrm>
            <a:prstGeom prst="rect">
              <a:avLst/>
            </a:prstGeom>
            <a:solidFill>
              <a:srgbClr val="DCFFB6"/>
            </a:solidFill>
            <a:ln w="36000">
              <a:solidFill>
                <a:srgbClr val="71893F"/>
              </a:solidFill>
              <a:round/>
            </a:ln>
            <a:effectLst/>
          </p:spPr>
          <p:txBody>
            <a:bodyPr wrap="none" lIns="108000" tIns="63000" rIns="108000" bIns="63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FFFFFF"/>
                    </a:solidFill>
                  </a:uFill>
                  <a:latin typeface="Arial"/>
                  <a:ea typeface="+mn-ea"/>
                  <a:cs typeface="+mn-cs"/>
                </a:rPr>
                <a:t>cpu1</a:t>
              </a:r>
            </a:p>
          </p:txBody>
        </p:sp>
        <p:sp>
          <p:nvSpPr>
            <p:cNvPr id="346" name="CustomShape 26"/>
            <p:cNvSpPr/>
            <p:nvPr/>
          </p:nvSpPr>
          <p:spPr>
            <a:xfrm>
              <a:off x="3297200" y="3212976"/>
              <a:ext cx="482712" cy="219041"/>
            </a:xfrm>
            <a:prstGeom prst="rect">
              <a:avLst/>
            </a:prstGeom>
            <a:solidFill>
              <a:srgbClr val="DCFFB6"/>
            </a:solidFill>
            <a:ln w="36000">
              <a:solidFill>
                <a:srgbClr val="71893F"/>
              </a:solidFill>
              <a:round/>
            </a:ln>
            <a:effectLst/>
          </p:spPr>
          <p:txBody>
            <a:bodyPr wrap="none" lIns="108000" tIns="63000" rIns="108000" bIns="63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-1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FFFFFF"/>
                    </a:solidFill>
                  </a:uFill>
                  <a:latin typeface="Arial"/>
                  <a:ea typeface="+mn-ea"/>
                  <a:cs typeface="+mn-cs"/>
                </a:rPr>
                <a:t>cpu2</a:t>
              </a: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2402794" y="3763706"/>
            <a:ext cx="140680" cy="676183"/>
            <a:chOff x="1875506" y="2709735"/>
            <a:chExt cx="140680" cy="676183"/>
          </a:xfrm>
        </p:grpSpPr>
        <p:grpSp>
          <p:nvGrpSpPr>
            <p:cNvPr id="348" name="Group 347"/>
            <p:cNvGrpSpPr/>
            <p:nvPr/>
          </p:nvGrpSpPr>
          <p:grpSpPr>
            <a:xfrm>
              <a:off x="1881171" y="2709735"/>
              <a:ext cx="135015" cy="540000"/>
              <a:chOff x="5436097" y="1715892"/>
              <a:chExt cx="1080120" cy="4320000"/>
            </a:xfrm>
          </p:grpSpPr>
          <p:sp>
            <p:nvSpPr>
              <p:cNvPr id="350" name="Arc 349"/>
              <p:cNvSpPr/>
              <p:nvPr/>
            </p:nvSpPr>
            <p:spPr>
              <a:xfrm>
                <a:off x="5436097" y="171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Arc 350"/>
              <p:cNvSpPr/>
              <p:nvPr/>
            </p:nvSpPr>
            <p:spPr>
              <a:xfrm rot="10800000">
                <a:off x="5436097" y="279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Arc 351"/>
              <p:cNvSpPr/>
              <p:nvPr/>
            </p:nvSpPr>
            <p:spPr>
              <a:xfrm>
                <a:off x="5436097" y="387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Arc 352"/>
              <p:cNvSpPr/>
              <p:nvPr/>
            </p:nvSpPr>
            <p:spPr>
              <a:xfrm rot="10800000">
                <a:off x="5436097" y="495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9" name="Arc 348"/>
            <p:cNvSpPr/>
            <p:nvPr/>
          </p:nvSpPr>
          <p:spPr>
            <a:xfrm>
              <a:off x="1875506" y="3250918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4" name="Arc 353"/>
          <p:cNvSpPr/>
          <p:nvPr/>
        </p:nvSpPr>
        <p:spPr>
          <a:xfrm rot="10800000">
            <a:off x="2402794" y="4439889"/>
            <a:ext cx="135015" cy="135000"/>
          </a:xfrm>
          <a:prstGeom prst="arc">
            <a:avLst>
              <a:gd name="adj1" fmla="val 16200000"/>
              <a:gd name="adj2" fmla="val 5470325"/>
            </a:avLst>
          </a:prstGeom>
          <a:noFill/>
          <a:ln w="38100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5" name="Group 354"/>
          <p:cNvGrpSpPr/>
          <p:nvPr/>
        </p:nvGrpSpPr>
        <p:grpSpPr>
          <a:xfrm>
            <a:off x="2909274" y="3762891"/>
            <a:ext cx="137812" cy="676183"/>
            <a:chOff x="2381986" y="2708920"/>
            <a:chExt cx="137812" cy="676183"/>
          </a:xfrm>
        </p:grpSpPr>
        <p:grpSp>
          <p:nvGrpSpPr>
            <p:cNvPr id="356" name="Group 355"/>
            <p:cNvGrpSpPr/>
            <p:nvPr/>
          </p:nvGrpSpPr>
          <p:grpSpPr>
            <a:xfrm>
              <a:off x="2384783" y="2708920"/>
              <a:ext cx="135015" cy="540000"/>
              <a:chOff x="5436097" y="1715892"/>
              <a:chExt cx="1080120" cy="4320000"/>
            </a:xfrm>
          </p:grpSpPr>
          <p:sp>
            <p:nvSpPr>
              <p:cNvPr id="358" name="Arc 357"/>
              <p:cNvSpPr/>
              <p:nvPr/>
            </p:nvSpPr>
            <p:spPr>
              <a:xfrm>
                <a:off x="5436097" y="171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Arc 358"/>
              <p:cNvSpPr/>
              <p:nvPr/>
            </p:nvSpPr>
            <p:spPr>
              <a:xfrm rot="10800000">
                <a:off x="5436097" y="279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Arc 359"/>
              <p:cNvSpPr/>
              <p:nvPr/>
            </p:nvSpPr>
            <p:spPr>
              <a:xfrm>
                <a:off x="5436097" y="387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Arc 360"/>
              <p:cNvSpPr/>
              <p:nvPr/>
            </p:nvSpPr>
            <p:spPr>
              <a:xfrm rot="10800000">
                <a:off x="5436097" y="495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7" name="Arc 356"/>
            <p:cNvSpPr/>
            <p:nvPr/>
          </p:nvSpPr>
          <p:spPr>
            <a:xfrm>
              <a:off x="2381986" y="3250103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2" name="Arc 361"/>
          <p:cNvSpPr/>
          <p:nvPr/>
        </p:nvSpPr>
        <p:spPr>
          <a:xfrm rot="10800000">
            <a:off x="2909274" y="4439074"/>
            <a:ext cx="135015" cy="135000"/>
          </a:xfrm>
          <a:prstGeom prst="arc">
            <a:avLst>
              <a:gd name="adj1" fmla="val 16200000"/>
              <a:gd name="adj2" fmla="val 5470325"/>
            </a:avLst>
          </a:prstGeom>
          <a:noFill/>
          <a:ln w="38100" cap="flat" cmpd="sng" algn="ctr">
            <a:solidFill>
              <a:srgbClr val="0F6FC6">
                <a:shade val="50000"/>
                <a:satMod val="103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3" name="Group 362"/>
          <p:cNvGrpSpPr/>
          <p:nvPr/>
        </p:nvGrpSpPr>
        <p:grpSpPr>
          <a:xfrm>
            <a:off x="2347418" y="4574074"/>
            <a:ext cx="1959782" cy="504778"/>
            <a:chOff x="1820130" y="3520103"/>
            <a:chExt cx="1959782" cy="504778"/>
          </a:xfrm>
        </p:grpSpPr>
        <p:sp>
          <p:nvSpPr>
            <p:cNvPr id="364" name="Rectangle 363"/>
            <p:cNvSpPr/>
            <p:nvPr/>
          </p:nvSpPr>
          <p:spPr>
            <a:xfrm>
              <a:off x="1820130" y="3558456"/>
              <a:ext cx="1959782" cy="466425"/>
            </a:xfrm>
            <a:prstGeom prst="rect">
              <a:avLst/>
            </a:prstGeom>
            <a:gradFill rotWithShape="1">
              <a:gsLst>
                <a:gs pos="0">
                  <a:srgbClr val="009DD9">
                    <a:tint val="70000"/>
                    <a:satMod val="130000"/>
                  </a:srgbClr>
                </a:gs>
                <a:gs pos="43000">
                  <a:srgbClr val="009DD9">
                    <a:tint val="44000"/>
                    <a:satMod val="165000"/>
                  </a:srgbClr>
                </a:gs>
                <a:gs pos="93000">
                  <a:srgbClr val="009DD9">
                    <a:tint val="15000"/>
                    <a:satMod val="165000"/>
                  </a:srgbClr>
                </a:gs>
                <a:gs pos="100000">
                  <a:srgbClr val="009DD9">
                    <a:tint val="5000"/>
                    <a:satMod val="250000"/>
                  </a:srgb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rgbClr val="009DD9">
                  <a:shade val="50000"/>
                  <a:satMod val="103000"/>
                </a:srgbClr>
              </a:solidFill>
              <a:prstDash val="solid"/>
            </a:ln>
            <a:effectLst>
              <a:outerShdw blurRad="57150" dist="38100" dir="5400000" algn="ctr" rotWithShape="0">
                <a:srgbClr val="009DD9">
                  <a:shade val="9000"/>
                  <a:alpha val="48000"/>
                  <a:satMod val="10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5" name="Group 364"/>
            <p:cNvGrpSpPr/>
            <p:nvPr/>
          </p:nvGrpSpPr>
          <p:grpSpPr>
            <a:xfrm>
              <a:off x="2931048" y="3587793"/>
              <a:ext cx="135015" cy="405000"/>
              <a:chOff x="5436097" y="1715892"/>
              <a:chExt cx="1080120" cy="3240000"/>
            </a:xfrm>
          </p:grpSpPr>
          <p:sp>
            <p:nvSpPr>
              <p:cNvPr id="376" name="Arc 375"/>
              <p:cNvSpPr/>
              <p:nvPr/>
            </p:nvSpPr>
            <p:spPr>
              <a:xfrm>
                <a:off x="5436097" y="171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Arc 376"/>
              <p:cNvSpPr/>
              <p:nvPr/>
            </p:nvSpPr>
            <p:spPr>
              <a:xfrm rot="10800000">
                <a:off x="5436097" y="279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Arc 377"/>
              <p:cNvSpPr/>
              <p:nvPr/>
            </p:nvSpPr>
            <p:spPr>
              <a:xfrm>
                <a:off x="5436097" y="3875892"/>
                <a:ext cx="1080120" cy="1080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6" name="Group 365"/>
            <p:cNvGrpSpPr/>
            <p:nvPr/>
          </p:nvGrpSpPr>
          <p:grpSpPr>
            <a:xfrm>
              <a:off x="3471047" y="3577480"/>
              <a:ext cx="135015" cy="405000"/>
              <a:chOff x="7917027" y="4892084"/>
              <a:chExt cx="135015" cy="405000"/>
            </a:xfrm>
          </p:grpSpPr>
          <p:sp>
            <p:nvSpPr>
              <p:cNvPr id="373" name="Arc 372"/>
              <p:cNvSpPr/>
              <p:nvPr/>
            </p:nvSpPr>
            <p:spPr>
              <a:xfrm>
                <a:off x="7917027" y="4892084"/>
                <a:ext cx="135015" cy="135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Arc 373"/>
              <p:cNvSpPr/>
              <p:nvPr/>
            </p:nvSpPr>
            <p:spPr>
              <a:xfrm rot="10800000">
                <a:off x="7917027" y="5027084"/>
                <a:ext cx="135015" cy="135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Arc 374"/>
              <p:cNvSpPr/>
              <p:nvPr/>
            </p:nvSpPr>
            <p:spPr>
              <a:xfrm>
                <a:off x="7917027" y="5162084"/>
                <a:ext cx="135015" cy="135000"/>
              </a:xfrm>
              <a:prstGeom prst="arc">
                <a:avLst>
                  <a:gd name="adj1" fmla="val 16200000"/>
                  <a:gd name="adj2" fmla="val 5470325"/>
                </a:avLst>
              </a:prstGeom>
              <a:noFill/>
              <a:ln w="38100" cap="flat" cmpd="sng" algn="ctr">
                <a:solidFill>
                  <a:srgbClr val="0F6FC6">
                    <a:shade val="50000"/>
                    <a:satMod val="103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7" name="Arc 366"/>
            <p:cNvSpPr/>
            <p:nvPr/>
          </p:nvSpPr>
          <p:spPr>
            <a:xfrm>
              <a:off x="1875506" y="3520918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Arc 367"/>
            <p:cNvSpPr/>
            <p:nvPr/>
          </p:nvSpPr>
          <p:spPr>
            <a:xfrm rot="10800000">
              <a:off x="1875506" y="3655918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Arc 368"/>
            <p:cNvSpPr/>
            <p:nvPr/>
          </p:nvSpPr>
          <p:spPr>
            <a:xfrm>
              <a:off x="1875505" y="3790355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Arc 369"/>
            <p:cNvSpPr/>
            <p:nvPr/>
          </p:nvSpPr>
          <p:spPr>
            <a:xfrm>
              <a:off x="2381986" y="3520103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Arc 370"/>
            <p:cNvSpPr/>
            <p:nvPr/>
          </p:nvSpPr>
          <p:spPr>
            <a:xfrm rot="10800000">
              <a:off x="2381986" y="3655103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Arc 371"/>
            <p:cNvSpPr/>
            <p:nvPr/>
          </p:nvSpPr>
          <p:spPr>
            <a:xfrm>
              <a:off x="2381985" y="3792912"/>
              <a:ext cx="135015" cy="135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9" name="CustomShape 26"/>
          <p:cNvSpPr/>
          <p:nvPr/>
        </p:nvSpPr>
        <p:spPr>
          <a:xfrm>
            <a:off x="2805730" y="3330844"/>
            <a:ext cx="482712" cy="219041"/>
          </a:xfrm>
          <a:prstGeom prst="rect">
            <a:avLst/>
          </a:prstGeom>
          <a:solidFill>
            <a:srgbClr val="DCFFB6"/>
          </a:solidFill>
          <a:ln w="36000">
            <a:solidFill>
              <a:srgbClr val="71893F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cpu4</a:t>
            </a:r>
          </a:p>
        </p:txBody>
      </p:sp>
      <p:sp>
        <p:nvSpPr>
          <p:cNvPr id="380" name="CustomShape 30"/>
          <p:cNvSpPr/>
          <p:nvPr/>
        </p:nvSpPr>
        <p:spPr>
          <a:xfrm>
            <a:off x="1015904" y="4469711"/>
            <a:ext cx="1022712" cy="837001"/>
          </a:xfrm>
          <a:prstGeom prst="rect">
            <a:avLst/>
          </a:prstGeom>
          <a:solidFill>
            <a:srgbClr val="FFA2A1"/>
          </a:solidFill>
          <a:ln w="36000">
            <a:solidFill>
              <a:srgbClr val="8C3836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MPI call</a:t>
            </a:r>
          </a:p>
        </p:txBody>
      </p:sp>
      <p:sp>
        <p:nvSpPr>
          <p:cNvPr id="381" name="Oval 380"/>
          <p:cNvSpPr/>
          <p:nvPr/>
        </p:nvSpPr>
        <p:spPr>
          <a:xfrm>
            <a:off x="5513334" y="2660112"/>
            <a:ext cx="2628292" cy="1716812"/>
          </a:xfrm>
          <a:prstGeom prst="ellipse">
            <a:avLst/>
          </a:prstGeom>
          <a:solidFill>
            <a:srgbClr val="0BD0D9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DLB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6341426" y="3390494"/>
            <a:ext cx="1296144" cy="779543"/>
          </a:xfrm>
          <a:prstGeom prst="roundRect">
            <a:avLst/>
          </a:prstGeom>
          <a:gradFill rotWithShape="1">
            <a:gsLst>
              <a:gs pos="0">
                <a:srgbClr val="0BD0D9">
                  <a:tint val="70000"/>
                  <a:satMod val="130000"/>
                </a:srgbClr>
              </a:gs>
              <a:gs pos="43000">
                <a:srgbClr val="0BD0D9">
                  <a:tint val="44000"/>
                  <a:satMod val="165000"/>
                </a:srgbClr>
              </a:gs>
              <a:gs pos="93000">
                <a:srgbClr val="0BD0D9">
                  <a:tint val="15000"/>
                  <a:satMod val="165000"/>
                </a:srgbClr>
              </a:gs>
              <a:gs pos="100000">
                <a:srgbClr val="0BD0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BD0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BD0D9">
                <a:shade val="9000"/>
                <a:alpha val="48000"/>
                <a:satMod val="105000"/>
              </a:srgbClr>
            </a:outerShdw>
          </a:effectLst>
        </p:spPr>
        <p:txBody>
          <a:bodyPr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Idle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3" name="Group 382"/>
          <p:cNvGrpSpPr/>
          <p:nvPr/>
        </p:nvGrpSpPr>
        <p:grpSpPr>
          <a:xfrm>
            <a:off x="1714817" y="3411743"/>
            <a:ext cx="8185775" cy="2827272"/>
            <a:chOff x="1187529" y="2357772"/>
            <a:chExt cx="8185775" cy="2827272"/>
          </a:xfrm>
        </p:grpSpPr>
        <p:sp>
          <p:nvSpPr>
            <p:cNvPr id="384" name="Circular Arrow 383"/>
            <p:cNvSpPr/>
            <p:nvPr/>
          </p:nvSpPr>
          <p:spPr>
            <a:xfrm rot="318496">
              <a:off x="1187529" y="2357772"/>
              <a:ext cx="8185775" cy="2827272"/>
            </a:xfrm>
            <a:prstGeom prst="circularArrow">
              <a:avLst>
                <a:gd name="adj1" fmla="val 9263"/>
                <a:gd name="adj2" fmla="val 1142319"/>
                <a:gd name="adj3" fmla="val 16458320"/>
                <a:gd name="adj4" fmla="val 10800000"/>
                <a:gd name="adj5" fmla="val 12500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3539411" y="2452826"/>
              <a:ext cx="189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Lend 2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cpus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6" name="TextBox 385"/>
          <p:cNvSpPr txBox="1"/>
          <p:nvPr/>
        </p:nvSpPr>
        <p:spPr>
          <a:xfrm>
            <a:off x="6791523" y="3662612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</a:p>
        </p:txBody>
      </p:sp>
      <p:grpSp>
        <p:nvGrpSpPr>
          <p:cNvPr id="387" name="Group 386"/>
          <p:cNvGrpSpPr/>
          <p:nvPr/>
        </p:nvGrpSpPr>
        <p:grpSpPr>
          <a:xfrm rot="464636" flipH="1">
            <a:off x="2414524" y="3501947"/>
            <a:ext cx="4455295" cy="2633882"/>
            <a:chOff x="2446154" y="1167937"/>
            <a:chExt cx="6499554" cy="2633882"/>
          </a:xfrm>
        </p:grpSpPr>
        <p:sp>
          <p:nvSpPr>
            <p:cNvPr id="388" name="Circular Arrow 387"/>
            <p:cNvSpPr/>
            <p:nvPr/>
          </p:nvSpPr>
          <p:spPr>
            <a:xfrm rot="1600474" flipH="1">
              <a:off x="2446154" y="1257944"/>
              <a:ext cx="6499554" cy="2543875"/>
            </a:xfrm>
            <a:prstGeom prst="circularArrow">
              <a:avLst>
                <a:gd name="adj1" fmla="val 8073"/>
                <a:gd name="adj2" fmla="val 1196485"/>
                <a:gd name="adj3" fmla="val 20005330"/>
                <a:gd name="adj4" fmla="val 12570705"/>
                <a:gd name="adj5" fmla="val 13154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3480124" y="1167937"/>
              <a:ext cx="18966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Borrow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0" name="Rectangle 389"/>
          <p:cNvSpPr/>
          <p:nvPr/>
        </p:nvSpPr>
        <p:spPr>
          <a:xfrm>
            <a:off x="1015904" y="4469711"/>
            <a:ext cx="1022712" cy="837001"/>
          </a:xfrm>
          <a:prstGeom prst="rect">
            <a:avLst/>
          </a:prstGeom>
          <a:noFill/>
          <a:ln w="5715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1" name="Line 60"/>
          <p:cNvCxnSpPr>
            <a:stCxn id="380" idx="3"/>
            <a:endCxn id="396" idx="1"/>
          </p:cNvCxnSpPr>
          <p:nvPr/>
        </p:nvCxnSpPr>
        <p:spPr>
          <a:xfrm>
            <a:off x="2038616" y="4888212"/>
            <a:ext cx="146852" cy="313790"/>
          </a:xfrm>
          <a:prstGeom prst="straightConnector1">
            <a:avLst/>
          </a:prstGeom>
          <a:ln w="36000">
            <a:solidFill>
              <a:srgbClr val="8C3836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92" name="Group 391"/>
          <p:cNvGrpSpPr/>
          <p:nvPr/>
        </p:nvGrpSpPr>
        <p:grpSpPr>
          <a:xfrm>
            <a:off x="4099903" y="3657624"/>
            <a:ext cx="3504220" cy="2842455"/>
            <a:chOff x="1187529" y="2357772"/>
            <a:chExt cx="8185775" cy="2827272"/>
          </a:xfrm>
        </p:grpSpPr>
        <p:sp>
          <p:nvSpPr>
            <p:cNvPr id="393" name="Circular Arrow 392"/>
            <p:cNvSpPr/>
            <p:nvPr/>
          </p:nvSpPr>
          <p:spPr>
            <a:xfrm rot="318496">
              <a:off x="1187529" y="2357772"/>
              <a:ext cx="8185775" cy="2827272"/>
            </a:xfrm>
            <a:prstGeom prst="circularArrow">
              <a:avLst>
                <a:gd name="adj1" fmla="val 9263"/>
                <a:gd name="adj2" fmla="val 1142319"/>
                <a:gd name="adj3" fmla="val 16458320"/>
                <a:gd name="adj4" fmla="val 10513372"/>
                <a:gd name="adj5" fmla="val 12500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3353860" y="2534100"/>
              <a:ext cx="3842459" cy="4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Lend 4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cpus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5" name="TextBox 394"/>
          <p:cNvSpPr txBox="1"/>
          <p:nvPr/>
        </p:nvSpPr>
        <p:spPr>
          <a:xfrm>
            <a:off x="6791523" y="3662612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396" name="CustomShape 39"/>
          <p:cNvSpPr/>
          <p:nvPr/>
        </p:nvSpPr>
        <p:spPr>
          <a:xfrm>
            <a:off x="2185468" y="5097292"/>
            <a:ext cx="2283681" cy="209420"/>
          </a:xfrm>
          <a:prstGeom prst="rect">
            <a:avLst/>
          </a:prstGeom>
          <a:solidFill>
            <a:srgbClr val="FFA2A1"/>
          </a:solidFill>
          <a:ln w="36000">
            <a:solidFill>
              <a:srgbClr val="8C3836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MPI call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2185469" y="5097293"/>
            <a:ext cx="2283680" cy="209420"/>
          </a:xfrm>
          <a:prstGeom prst="rect">
            <a:avLst/>
          </a:prstGeom>
          <a:noFill/>
          <a:ln w="5715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1148594" y="5401497"/>
            <a:ext cx="792088" cy="304796"/>
          </a:xfrm>
          <a:prstGeom prst="rect">
            <a:avLst/>
          </a:prstGeom>
          <a:gradFill rotWithShape="1">
            <a:gsLst>
              <a:gs pos="0">
                <a:srgbClr val="009DD9">
                  <a:tint val="70000"/>
                  <a:satMod val="130000"/>
                </a:srgbClr>
              </a:gs>
              <a:gs pos="43000">
                <a:srgbClr val="009DD9">
                  <a:tint val="44000"/>
                  <a:satMod val="165000"/>
                </a:srgbClr>
              </a:gs>
              <a:gs pos="93000">
                <a:srgbClr val="009DD9">
                  <a:tint val="15000"/>
                  <a:satMod val="165000"/>
                </a:srgbClr>
              </a:gs>
              <a:gs pos="100000">
                <a:srgbClr val="009D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9" name="Group 398"/>
          <p:cNvGrpSpPr/>
          <p:nvPr/>
        </p:nvGrpSpPr>
        <p:grpSpPr>
          <a:xfrm>
            <a:off x="1199499" y="5386513"/>
            <a:ext cx="135015" cy="405000"/>
            <a:chOff x="5436097" y="1715892"/>
            <a:chExt cx="1080120" cy="3240000"/>
          </a:xfrm>
        </p:grpSpPr>
        <p:sp>
          <p:nvSpPr>
            <p:cNvPr id="400" name="Arc 399"/>
            <p:cNvSpPr/>
            <p:nvPr/>
          </p:nvSpPr>
          <p:spPr>
            <a:xfrm>
              <a:off x="5436097" y="171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Arc 400"/>
            <p:cNvSpPr/>
            <p:nvPr/>
          </p:nvSpPr>
          <p:spPr>
            <a:xfrm rot="10800000">
              <a:off x="5436097" y="279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Arc 401"/>
            <p:cNvSpPr/>
            <p:nvPr/>
          </p:nvSpPr>
          <p:spPr>
            <a:xfrm>
              <a:off x="5436097" y="387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1738477" y="5372637"/>
            <a:ext cx="135015" cy="405000"/>
            <a:chOff x="5436097" y="1715892"/>
            <a:chExt cx="1080120" cy="3240000"/>
          </a:xfrm>
        </p:grpSpPr>
        <p:sp>
          <p:nvSpPr>
            <p:cNvPr id="404" name="Arc 403"/>
            <p:cNvSpPr/>
            <p:nvPr/>
          </p:nvSpPr>
          <p:spPr>
            <a:xfrm>
              <a:off x="5436097" y="171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Arc 404"/>
            <p:cNvSpPr/>
            <p:nvPr/>
          </p:nvSpPr>
          <p:spPr>
            <a:xfrm rot="10800000">
              <a:off x="5436097" y="279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Arc 405"/>
            <p:cNvSpPr/>
            <p:nvPr/>
          </p:nvSpPr>
          <p:spPr>
            <a:xfrm>
              <a:off x="5436097" y="387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7" name="Rectangle 406"/>
          <p:cNvSpPr/>
          <p:nvPr/>
        </p:nvSpPr>
        <p:spPr>
          <a:xfrm>
            <a:off x="2347418" y="5408197"/>
            <a:ext cx="792088" cy="304796"/>
          </a:xfrm>
          <a:prstGeom prst="rect">
            <a:avLst/>
          </a:prstGeom>
          <a:gradFill rotWithShape="1">
            <a:gsLst>
              <a:gs pos="0">
                <a:srgbClr val="009DD9">
                  <a:tint val="70000"/>
                  <a:satMod val="130000"/>
                </a:srgbClr>
              </a:gs>
              <a:gs pos="43000">
                <a:srgbClr val="009DD9">
                  <a:tint val="44000"/>
                  <a:satMod val="165000"/>
                </a:srgbClr>
              </a:gs>
              <a:gs pos="93000">
                <a:srgbClr val="009DD9">
                  <a:tint val="15000"/>
                  <a:satMod val="165000"/>
                </a:srgbClr>
              </a:gs>
              <a:gs pos="100000">
                <a:srgbClr val="009DD9">
                  <a:tint val="5000"/>
                  <a:satMod val="250000"/>
                </a:srgbClr>
              </a:gs>
            </a:gsLst>
            <a:path path="circle">
              <a:fillToRect l="50000" t="130000" r="50000" b="-30000"/>
            </a:path>
          </a:grad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8" name="Group 407"/>
          <p:cNvGrpSpPr/>
          <p:nvPr/>
        </p:nvGrpSpPr>
        <p:grpSpPr>
          <a:xfrm>
            <a:off x="2398323" y="5393213"/>
            <a:ext cx="135015" cy="405000"/>
            <a:chOff x="5436097" y="1715892"/>
            <a:chExt cx="1080120" cy="3240000"/>
          </a:xfrm>
        </p:grpSpPr>
        <p:sp>
          <p:nvSpPr>
            <p:cNvPr id="409" name="Arc 408"/>
            <p:cNvSpPr/>
            <p:nvPr/>
          </p:nvSpPr>
          <p:spPr>
            <a:xfrm>
              <a:off x="5436097" y="171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Arc 409"/>
            <p:cNvSpPr/>
            <p:nvPr/>
          </p:nvSpPr>
          <p:spPr>
            <a:xfrm rot="10800000">
              <a:off x="5436097" y="279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Arc 410"/>
            <p:cNvSpPr/>
            <p:nvPr/>
          </p:nvSpPr>
          <p:spPr>
            <a:xfrm>
              <a:off x="5436097" y="387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2937301" y="5379337"/>
            <a:ext cx="135015" cy="405000"/>
            <a:chOff x="5436097" y="1715892"/>
            <a:chExt cx="1080120" cy="3240000"/>
          </a:xfrm>
        </p:grpSpPr>
        <p:sp>
          <p:nvSpPr>
            <p:cNvPr id="413" name="Arc 412"/>
            <p:cNvSpPr/>
            <p:nvPr/>
          </p:nvSpPr>
          <p:spPr>
            <a:xfrm>
              <a:off x="5436097" y="171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Arc 413"/>
            <p:cNvSpPr/>
            <p:nvPr/>
          </p:nvSpPr>
          <p:spPr>
            <a:xfrm rot="10800000">
              <a:off x="5436097" y="279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Arc 414"/>
            <p:cNvSpPr/>
            <p:nvPr/>
          </p:nvSpPr>
          <p:spPr>
            <a:xfrm>
              <a:off x="5436097" y="3875892"/>
              <a:ext cx="1080120" cy="1080000"/>
            </a:xfrm>
            <a:prstGeom prst="arc">
              <a:avLst>
                <a:gd name="adj1" fmla="val 16200000"/>
                <a:gd name="adj2" fmla="val 5470325"/>
              </a:avLst>
            </a:prstGeom>
            <a:noFill/>
            <a:ln w="381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6" name="CustomShape 27"/>
          <p:cNvSpPr/>
          <p:nvPr/>
        </p:nvSpPr>
        <p:spPr>
          <a:xfrm>
            <a:off x="1010006" y="3115703"/>
            <a:ext cx="2272539" cy="180943"/>
          </a:xfrm>
          <a:prstGeom prst="rect">
            <a:avLst/>
          </a:prstGeom>
          <a:solidFill>
            <a:srgbClr val="FFFF99"/>
          </a:solidFill>
          <a:ln w="36000">
            <a:solidFill>
              <a:srgbClr val="FFD320"/>
            </a:solidFill>
            <a:round/>
          </a:ln>
          <a:effectLst/>
        </p:spPr>
        <p:txBody>
          <a:bodyPr wrap="none" lIns="108000" tIns="63000" rIns="108000" bIns="63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/>
                <a:ea typeface="+mn-ea"/>
                <a:cs typeface="+mn-cs"/>
              </a:rPr>
              <a:t>Shared Memory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172127" y="5919346"/>
            <a:ext cx="657169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LeWI a runtime balancing algorithm for nested parallelism</a:t>
            </a:r>
            <a:r>
              <a:rPr lang="en-US" sz="1600" i="1" dirty="0" smtClean="0"/>
              <a:t>.</a:t>
            </a:r>
            <a:br>
              <a:rPr lang="en-US" sz="1600" i="1" dirty="0" smtClean="0"/>
            </a:br>
            <a:r>
              <a:rPr lang="en-US" sz="1600" i="1" dirty="0" smtClean="0"/>
              <a:t>In Proceedings of International Conference of Parallel Processing (ICPP 2009).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149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6" grpId="0"/>
      <p:bldP spid="386" grpId="1"/>
      <p:bldP spid="390" grpId="0" animBg="1"/>
      <p:bldP spid="395" grpId="0"/>
      <p:bldP spid="395" grpId="1"/>
      <p:bldP spid="396" grpId="0" animBg="1"/>
      <p:bldP spid="397" grpId="0" animBg="1"/>
      <p:bldP spid="398" grpId="0" animBg="1"/>
      <p:bldP spid="4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LeWI: Implementation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146155"/>
            <a:ext cx="8229600" cy="4940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BD0D9"/>
              </a:buClr>
            </a:pP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MPI interception: 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Use standard PMPI interception avoids recompiling, DLB can be used with LD_PRELOAD.</a:t>
            </a:r>
          </a:p>
          <a:p>
            <a:pPr defTabSz="914400">
              <a:buClr>
                <a:srgbClr val="0BD0D9"/>
              </a:buClr>
            </a:pP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Second level of parallelism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: We need shared memory parallelism. Current version supports </a:t>
            </a:r>
            <a:r>
              <a:rPr lang="en-US" dirty="0" err="1" smtClean="0">
                <a:solidFill>
                  <a:srgbClr val="009DD9">
                    <a:lumMod val="50000"/>
                  </a:srgbClr>
                </a:solidFill>
              </a:rPr>
              <a:t>OmpSs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 and OpenMP.</a:t>
            </a:r>
          </a:p>
          <a:p>
            <a:pPr lvl="1" defTabSz="914400">
              <a:buClr>
                <a:srgbClr val="0BD0D9"/>
              </a:buClr>
            </a:pP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Must be malleable. Lack of malleability limits performance</a:t>
            </a:r>
          </a:p>
          <a:p>
            <a:pPr lvl="2" defTabSz="914400">
              <a:buClr>
                <a:srgbClr val="0BD0D9"/>
              </a:buClr>
            </a:pP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Malleability can be limited by the programming model or the application.</a:t>
            </a:r>
            <a:endParaRPr lang="en-US" dirty="0" smtClean="0">
              <a:solidFill>
                <a:srgbClr val="009DD9">
                  <a:lumMod val="50000"/>
                </a:srgbClr>
              </a:solidFill>
            </a:endParaRPr>
          </a:p>
          <a:p>
            <a:pPr lvl="1" defTabSz="914400">
              <a:buClr>
                <a:srgbClr val="0BD0D9"/>
              </a:buClr>
            </a:pP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OpenMP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: Three levels/options of integration:</a:t>
            </a:r>
          </a:p>
          <a:p>
            <a:pPr lvl="2" defTabSz="914400">
              <a:buClr>
                <a:srgbClr val="0BD0D9"/>
              </a:buClr>
            </a:pP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API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: Works with any OpenMP implementatio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n, must modify the code and link with DLB.</a:t>
            </a:r>
          </a:p>
          <a:p>
            <a:pPr lvl="2" defTabSz="914400">
              <a:buClr>
                <a:srgbClr val="0BD0D9"/>
              </a:buClr>
            </a:pP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OMPT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: Only works with OpenMP implementations implementing OMPT.</a:t>
            </a:r>
          </a:p>
          <a:p>
            <a:pPr lvl="2" defTabSz="914400">
              <a:buClr>
                <a:srgbClr val="0BD0D9"/>
              </a:buClr>
            </a:pP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Free agents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: Works preloading our own version of OpenMP implementation (LLVM based)</a:t>
            </a:r>
          </a:p>
          <a:p>
            <a:pPr lvl="1" defTabSz="914400">
              <a:buClr>
                <a:srgbClr val="0BD0D9"/>
              </a:buClr>
            </a:pPr>
            <a:r>
              <a:rPr lang="en-US" b="1" dirty="0" err="1" smtClean="0">
                <a:solidFill>
                  <a:srgbClr val="009DD9">
                    <a:lumMod val="50000"/>
                  </a:srgbClr>
                </a:solidFill>
              </a:rPr>
              <a:t>OmpSs</a:t>
            </a:r>
            <a:r>
              <a:rPr lang="en-US" b="1" dirty="0" smtClean="0">
                <a:solidFill>
                  <a:srgbClr val="009DD9">
                    <a:lumMod val="50000"/>
                  </a:srgbClr>
                </a:solidFill>
              </a:rPr>
              <a:t>:</a:t>
            </a:r>
            <a:r>
              <a:rPr lang="en-US" dirty="0" smtClean="0">
                <a:solidFill>
                  <a:srgbClr val="009DD9">
                    <a:lumMod val="50000"/>
                  </a:srgbClr>
                </a:solidFill>
              </a:rPr>
              <a:t> Fully integrated with DLB, high malleability.</a:t>
            </a:r>
          </a:p>
          <a:p>
            <a:pPr lvl="1" defTabSz="914400">
              <a:buClr>
                <a:srgbClr val="0BD0D9"/>
              </a:buClr>
            </a:pPr>
            <a:endParaRPr lang="en-US" dirty="0" smtClean="0">
              <a:solidFill>
                <a:srgbClr val="009D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LeWI: Malleability vs. Programming Model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1900" y="1253249"/>
            <a:ext cx="1860460" cy="4117781"/>
            <a:chOff x="358100" y="1253249"/>
            <a:chExt cx="1860460" cy="4117781"/>
          </a:xfrm>
        </p:grpSpPr>
        <p:grpSp>
          <p:nvGrpSpPr>
            <p:cNvPr id="6" name="Group 5"/>
            <p:cNvGrpSpPr/>
            <p:nvPr/>
          </p:nvGrpSpPr>
          <p:grpSpPr>
            <a:xfrm>
              <a:off x="449229" y="1746985"/>
              <a:ext cx="1678202" cy="3624045"/>
              <a:chOff x="1496342" y="2163347"/>
              <a:chExt cx="1678202" cy="3624045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1730165" y="2572392"/>
                <a:ext cx="1380318" cy="1590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PARALLEL</a:t>
                </a:r>
                <a:endParaRPr lang="en-US" sz="1400" b="1" dirty="0"/>
              </a:p>
            </p:txBody>
          </p:sp>
          <p:grpSp>
            <p:nvGrpSpPr>
              <p:cNvPr id="161" name="Group 160"/>
              <p:cNvGrpSpPr/>
              <p:nvPr/>
            </p:nvGrpSpPr>
            <p:grpSpPr>
              <a:xfrm>
                <a:off x="2376946" y="2163347"/>
                <a:ext cx="112526" cy="337541"/>
                <a:chOff x="5436097" y="3131128"/>
                <a:chExt cx="1080120" cy="3240000"/>
              </a:xfrm>
            </p:grpSpPr>
            <p:sp>
              <p:nvSpPr>
                <p:cNvPr id="163" name="Arc 162"/>
                <p:cNvSpPr/>
                <p:nvPr/>
              </p:nvSpPr>
              <p:spPr>
                <a:xfrm rot="10800000">
                  <a:off x="5436097" y="3131128"/>
                  <a:ext cx="1080120" cy="1080003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164" name="Arc 163"/>
                <p:cNvSpPr/>
                <p:nvPr/>
              </p:nvSpPr>
              <p:spPr>
                <a:xfrm>
                  <a:off x="5436097" y="4211131"/>
                  <a:ext cx="1080120" cy="1080003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165" name="Arc 164"/>
                <p:cNvSpPr/>
                <p:nvPr/>
              </p:nvSpPr>
              <p:spPr>
                <a:xfrm rot="10800000">
                  <a:off x="5436097" y="5291125"/>
                  <a:ext cx="1080120" cy="1080003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</p:grpSp>
          <p:cxnSp>
            <p:nvCxnSpPr>
              <p:cNvPr id="166" name="Straight Arrow Connector 165"/>
              <p:cNvCxnSpPr>
                <a:stCxn id="431" idx="0"/>
              </p:cNvCxnSpPr>
              <p:nvPr/>
            </p:nvCxnSpPr>
            <p:spPr>
              <a:xfrm flipV="1">
                <a:off x="1714958" y="2533785"/>
                <a:ext cx="1449969" cy="50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1730165" y="5454240"/>
                <a:ext cx="1444379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4" name="Group 333"/>
              <p:cNvGrpSpPr/>
              <p:nvPr/>
            </p:nvGrpSpPr>
            <p:grpSpPr>
              <a:xfrm>
                <a:off x="1785775" y="2737694"/>
                <a:ext cx="115276" cy="2702206"/>
                <a:chOff x="818071" y="2971710"/>
                <a:chExt cx="138315" cy="3242254"/>
              </a:xfrm>
            </p:grpSpPr>
            <p:grpSp>
              <p:nvGrpSpPr>
                <p:cNvPr id="333" name="Group 332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107" name="Arc 10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8" name="Arc 10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9" name="Arc 10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10" name="Arc 10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103" name="Arc 10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4" name="Arc 10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5" name="Arc 10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6" name="Arc 10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99" name="Arc 9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0" name="Arc 9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1" name="Arc 10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02" name="Arc 10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169" name="Arc 16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70" name="Arc 16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71" name="Arc 17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172" name="Arc 17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241" name="Group 240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242" name="Arc 24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243" name="Arc 24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244" name="Arc 24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245" name="Arc 24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329" name="Arc 328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30" name="Arc 329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31" name="Arc 330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32" name="Arc 331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grpSp>
            <p:nvGrpSpPr>
              <p:cNvPr id="335" name="Group 334"/>
              <p:cNvGrpSpPr/>
              <p:nvPr/>
            </p:nvGrpSpPr>
            <p:grpSpPr>
              <a:xfrm>
                <a:off x="2178417" y="2737694"/>
                <a:ext cx="115276" cy="2702206"/>
                <a:chOff x="818071" y="2971710"/>
                <a:chExt cx="138315" cy="3242254"/>
              </a:xfrm>
            </p:grpSpPr>
            <p:grpSp>
              <p:nvGrpSpPr>
                <p:cNvPr id="336" name="Group 335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342" name="Group 341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63" name="Arc 36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64" name="Arc 36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65" name="Arc 36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66" name="Arc 36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43" name="Group 342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59" name="Arc 35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60" name="Arc 35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61" name="Arc 36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62" name="Arc 36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44" name="Group 343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55" name="Arc 35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6" name="Arc 35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7" name="Arc 35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8" name="Arc 35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45" name="Group 344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51" name="Arc 35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2" name="Arc 35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3" name="Arc 35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4" name="Arc 35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46" name="Group 345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47" name="Arc 34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48" name="Arc 34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49" name="Arc 34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50" name="Arc 34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337" name="Group 336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338" name="Arc 337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39" name="Arc 338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40" name="Arc 339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41" name="Arc 340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grpSp>
            <p:nvGrpSpPr>
              <p:cNvPr id="367" name="Group 366"/>
              <p:cNvGrpSpPr/>
              <p:nvPr/>
            </p:nvGrpSpPr>
            <p:grpSpPr>
              <a:xfrm>
                <a:off x="2571059" y="2737694"/>
                <a:ext cx="115276" cy="2702206"/>
                <a:chOff x="818071" y="2971710"/>
                <a:chExt cx="138315" cy="3242254"/>
              </a:xfrm>
            </p:grpSpPr>
            <p:grpSp>
              <p:nvGrpSpPr>
                <p:cNvPr id="368" name="Group 367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95" name="Arc 39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6" name="Arc 39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7" name="Arc 39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8" name="Arc 39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75" name="Group 374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91" name="Arc 39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2" name="Arc 39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3" name="Arc 39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4" name="Arc 39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76" name="Group 375"/>
                  <p:cNvGrpSpPr/>
                  <p:nvPr/>
                </p:nvGrpSpPr>
                <p:grpSpPr>
                  <a:xfrm>
                    <a:off x="821368" y="4051710"/>
                    <a:ext cx="135017" cy="540000"/>
                    <a:chOff x="5436097" y="1715892"/>
                    <a:chExt cx="1080139" cy="4320000"/>
                  </a:xfrm>
                </p:grpSpPr>
                <p:sp>
                  <p:nvSpPr>
                    <p:cNvPr id="387" name="Arc 38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8" name="Arc 38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9" name="Arc 388"/>
                    <p:cNvSpPr/>
                    <p:nvPr/>
                  </p:nvSpPr>
                  <p:spPr>
                    <a:xfrm>
                      <a:off x="5436116" y="3875892"/>
                      <a:ext cx="1080120" cy="1080005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90" name="Arc 38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77" name="Group 376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83" name="Arc 38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4" name="Arc 38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5" name="Arc 38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6" name="Arc 38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378" name="Group 377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79" name="Arc 37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0" name="Arc 37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1" name="Arc 38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382" name="Arc 38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369" name="Group 368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370" name="Arc 369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71" name="Arc 370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72" name="Arc 371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373" name="Arc 372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grpSp>
            <p:nvGrpSpPr>
              <p:cNvPr id="399" name="Group 398"/>
              <p:cNvGrpSpPr/>
              <p:nvPr/>
            </p:nvGrpSpPr>
            <p:grpSpPr>
              <a:xfrm>
                <a:off x="2963700" y="2737694"/>
                <a:ext cx="115276" cy="2702206"/>
                <a:chOff x="818071" y="2971710"/>
                <a:chExt cx="138315" cy="3242254"/>
              </a:xfrm>
            </p:grpSpPr>
            <p:grpSp>
              <p:nvGrpSpPr>
                <p:cNvPr id="400" name="Group 399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406" name="Group 405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27" name="Arc 42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8" name="Arc 42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9" name="Arc 42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30" name="Arc 42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07" name="Group 406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23" name="Arc 42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4" name="Arc 42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5" name="Arc 42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6" name="Arc 42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08" name="Group 407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19" name="Arc 41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0" name="Arc 41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1" name="Arc 42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22" name="Arc 42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09" name="Group 408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15" name="Arc 41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16" name="Arc 41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17" name="Arc 41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18" name="Arc 41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10" name="Group 409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11" name="Arc 41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12" name="Arc 41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13" name="Arc 41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14" name="Arc 41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401" name="Group 400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402" name="Arc 401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03" name="Arc 402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04" name="Arc 403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05" name="Arc 404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sp>
            <p:nvSpPr>
              <p:cNvPr id="325" name="Rectangle 324"/>
              <p:cNvSpPr/>
              <p:nvPr/>
            </p:nvSpPr>
            <p:spPr>
              <a:xfrm>
                <a:off x="1720548" y="2816894"/>
                <a:ext cx="1380318" cy="15901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DO</a:t>
                </a:r>
                <a:endParaRPr lang="en-US" sz="1400" b="1" dirty="0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1720548" y="3750194"/>
                <a:ext cx="1380318" cy="15901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DO</a:t>
                </a:r>
                <a:endParaRPr lang="en-US" sz="1400" b="1" dirty="0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1720548" y="4760054"/>
                <a:ext cx="1380318" cy="15901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DO</a:t>
                </a:r>
                <a:endParaRPr lang="en-US" sz="1400" b="1" dirty="0"/>
              </a:p>
            </p:txBody>
          </p:sp>
          <p:sp>
            <p:nvSpPr>
              <p:cNvPr id="431" name="Left Brace 430"/>
              <p:cNvSpPr/>
              <p:nvPr/>
            </p:nvSpPr>
            <p:spPr>
              <a:xfrm>
                <a:off x="1496342" y="2534293"/>
                <a:ext cx="218616" cy="2875446"/>
              </a:xfrm>
              <a:prstGeom prst="leftBrace">
                <a:avLst>
                  <a:gd name="adj1" fmla="val 44512"/>
                  <a:gd name="adj2" fmla="val 4981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grpSp>
            <p:nvGrpSpPr>
              <p:cNvPr id="432" name="Group 431"/>
              <p:cNvGrpSpPr/>
              <p:nvPr/>
            </p:nvGrpSpPr>
            <p:grpSpPr>
              <a:xfrm>
                <a:off x="2392745" y="5449851"/>
                <a:ext cx="112526" cy="337541"/>
                <a:chOff x="5436097" y="2795892"/>
                <a:chExt cx="1080120" cy="3240000"/>
              </a:xfrm>
            </p:grpSpPr>
            <p:sp>
              <p:nvSpPr>
                <p:cNvPr id="433" name="Arc 432"/>
                <p:cNvSpPr/>
                <p:nvPr/>
              </p:nvSpPr>
              <p:spPr>
                <a:xfrm rot="10800000">
                  <a:off x="5436097" y="279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434" name="Arc 433"/>
                <p:cNvSpPr/>
                <p:nvPr/>
              </p:nvSpPr>
              <p:spPr>
                <a:xfrm>
                  <a:off x="5436097" y="387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435" name="Arc 434"/>
                <p:cNvSpPr/>
                <p:nvPr/>
              </p:nvSpPr>
              <p:spPr>
                <a:xfrm rot="10800000">
                  <a:off x="5436097" y="495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</p:grpSp>
        </p:grpSp>
        <p:sp>
          <p:nvSpPr>
            <p:cNvPr id="703" name="Content Placeholder 2"/>
            <p:cNvSpPr txBox="1">
              <a:spLocks/>
            </p:cNvSpPr>
            <p:nvPr/>
          </p:nvSpPr>
          <p:spPr>
            <a:xfrm>
              <a:off x="358100" y="1253249"/>
              <a:ext cx="1860460" cy="4842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71463" indent="-271463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Ø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OpenMP</a:t>
              </a:r>
            </a:p>
            <a:p>
              <a:pPr marL="180975" lvl="1" indent="-180975" algn="ctr"/>
              <a:r>
                <a:rPr lang="en-US" dirty="0" smtClean="0"/>
                <a:t>Single parallel region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10366" y="1253249"/>
            <a:ext cx="2252438" cy="4066520"/>
            <a:chOff x="2286566" y="1253249"/>
            <a:chExt cx="2252438" cy="4066520"/>
          </a:xfrm>
        </p:grpSpPr>
        <p:grpSp>
          <p:nvGrpSpPr>
            <p:cNvPr id="603" name="Group 602"/>
            <p:cNvGrpSpPr/>
            <p:nvPr/>
          </p:nvGrpSpPr>
          <p:grpSpPr>
            <a:xfrm>
              <a:off x="2341847" y="1772234"/>
              <a:ext cx="2141877" cy="3547535"/>
              <a:chOff x="4051839" y="2162413"/>
              <a:chExt cx="2569941" cy="4256526"/>
            </a:xfrm>
          </p:grpSpPr>
          <p:sp>
            <p:nvSpPr>
              <p:cNvPr id="436" name="Rectangle 435"/>
              <p:cNvSpPr/>
              <p:nvPr/>
            </p:nvSpPr>
            <p:spPr>
              <a:xfrm>
                <a:off x="4334338" y="2568283"/>
                <a:ext cx="2000426" cy="190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PARALLEL DO</a:t>
                </a:r>
                <a:endParaRPr lang="en-US" sz="1400" b="1" dirty="0"/>
              </a:p>
            </p:txBody>
          </p:sp>
          <p:grpSp>
            <p:nvGrpSpPr>
              <p:cNvPr id="437" name="Group 436"/>
              <p:cNvGrpSpPr/>
              <p:nvPr/>
            </p:nvGrpSpPr>
            <p:grpSpPr>
              <a:xfrm>
                <a:off x="5219242" y="2162413"/>
                <a:ext cx="135015" cy="405000"/>
                <a:chOff x="5436097" y="2795892"/>
                <a:chExt cx="1080120" cy="3240000"/>
              </a:xfrm>
            </p:grpSpPr>
            <p:sp>
              <p:nvSpPr>
                <p:cNvPr id="438" name="Arc 437"/>
                <p:cNvSpPr/>
                <p:nvPr/>
              </p:nvSpPr>
              <p:spPr>
                <a:xfrm rot="10800000">
                  <a:off x="5436097" y="279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439" name="Arc 438"/>
                <p:cNvSpPr/>
                <p:nvPr/>
              </p:nvSpPr>
              <p:spPr>
                <a:xfrm>
                  <a:off x="5436097" y="387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440" name="Arc 439"/>
                <p:cNvSpPr/>
                <p:nvPr/>
              </p:nvSpPr>
              <p:spPr>
                <a:xfrm rot="10800000">
                  <a:off x="5436097" y="495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</p:grpSp>
          <p:cxnSp>
            <p:nvCxnSpPr>
              <p:cNvPr id="441" name="Straight Arrow Connector 440"/>
              <p:cNvCxnSpPr/>
              <p:nvPr/>
            </p:nvCxnSpPr>
            <p:spPr>
              <a:xfrm>
                <a:off x="4324720" y="2567413"/>
                <a:ext cx="2297060" cy="43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Arrow Connector 441"/>
              <p:cNvCxnSpPr/>
              <p:nvPr/>
            </p:nvCxnSpPr>
            <p:spPr>
              <a:xfrm flipV="1">
                <a:off x="4318539" y="6013939"/>
                <a:ext cx="2234661" cy="402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3" name="Group 442"/>
              <p:cNvGrpSpPr/>
              <p:nvPr/>
            </p:nvGrpSpPr>
            <p:grpSpPr>
              <a:xfrm>
                <a:off x="4628071" y="2771685"/>
                <a:ext cx="138315" cy="3242254"/>
                <a:chOff x="818071" y="2971710"/>
                <a:chExt cx="138315" cy="3242254"/>
              </a:xfrm>
            </p:grpSpPr>
            <p:grpSp>
              <p:nvGrpSpPr>
                <p:cNvPr id="444" name="Group 443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450" name="Group 449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71" name="Arc 47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72" name="Arc 47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73" name="Arc 47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74" name="Arc 47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51" name="Group 450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67" name="Arc 46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8" name="Arc 46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9" name="Arc 46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70" name="Arc 46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52" name="Group 451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63" name="Arc 46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4" name="Arc 46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5" name="Arc 46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6" name="Arc 46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53" name="Group 452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59" name="Arc 45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0" name="Arc 45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1" name="Arc 46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62" name="Arc 46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54" name="Group 453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55" name="Arc 45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56" name="Arc 45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57" name="Arc 45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58" name="Arc 45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445" name="Group 444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446" name="Arc 445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47" name="Arc 446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48" name="Arc 447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49" name="Arc 448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grpSp>
            <p:nvGrpSpPr>
              <p:cNvPr id="475" name="Group 474"/>
              <p:cNvGrpSpPr/>
              <p:nvPr/>
            </p:nvGrpSpPr>
            <p:grpSpPr>
              <a:xfrm>
                <a:off x="5020713" y="2771685"/>
                <a:ext cx="138315" cy="3242254"/>
                <a:chOff x="818071" y="2971710"/>
                <a:chExt cx="138315" cy="3242254"/>
              </a:xfrm>
            </p:grpSpPr>
            <p:grpSp>
              <p:nvGrpSpPr>
                <p:cNvPr id="476" name="Group 475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03" name="Arc 50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04" name="Arc 50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05" name="Arc 50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06" name="Arc 50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99" name="Arc 49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00" name="Arc 49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01" name="Arc 50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02" name="Arc 50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84" name="Group 483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95" name="Arc 49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6" name="Arc 49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7" name="Arc 49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8" name="Arc 49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85" name="Group 484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91" name="Arc 49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2" name="Arc 49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3" name="Arc 49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4" name="Arc 49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486" name="Group 485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487" name="Arc 48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88" name="Arc 48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89" name="Arc 48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490" name="Arc 48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477" name="Group 476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478" name="Arc 477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79" name="Arc 478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80" name="Arc 479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481" name="Arc 480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grpSp>
            <p:nvGrpSpPr>
              <p:cNvPr id="507" name="Group 506"/>
              <p:cNvGrpSpPr/>
              <p:nvPr/>
            </p:nvGrpSpPr>
            <p:grpSpPr>
              <a:xfrm>
                <a:off x="5413355" y="2771685"/>
                <a:ext cx="138315" cy="3242254"/>
                <a:chOff x="818071" y="2971710"/>
                <a:chExt cx="138315" cy="3242254"/>
              </a:xfrm>
            </p:grpSpPr>
            <p:grpSp>
              <p:nvGrpSpPr>
                <p:cNvPr id="508" name="Group 507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35" name="Arc 53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6" name="Arc 53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7" name="Arc 53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8" name="Arc 53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15" name="Group 514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31" name="Arc 53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2" name="Arc 53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3" name="Arc 53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4" name="Arc 53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16" name="Group 515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27" name="Arc 52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8" name="Arc 52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9" name="Arc 52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30" name="Arc 52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17" name="Group 516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23" name="Arc 52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4" name="Arc 52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5" name="Arc 52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6" name="Arc 52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18" name="Group 517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19" name="Arc 51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0" name="Arc 51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1" name="Arc 52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22" name="Arc 52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509" name="Group 508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510" name="Arc 509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511" name="Arc 510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512" name="Arc 511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513" name="Arc 512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grpSp>
            <p:nvGrpSpPr>
              <p:cNvPr id="539" name="Group 538"/>
              <p:cNvGrpSpPr/>
              <p:nvPr/>
            </p:nvGrpSpPr>
            <p:grpSpPr>
              <a:xfrm>
                <a:off x="5805996" y="2771685"/>
                <a:ext cx="138315" cy="3242254"/>
                <a:chOff x="818071" y="2971710"/>
                <a:chExt cx="138315" cy="3242254"/>
              </a:xfrm>
            </p:grpSpPr>
            <p:grpSp>
              <p:nvGrpSpPr>
                <p:cNvPr id="540" name="Group 539"/>
                <p:cNvGrpSpPr/>
                <p:nvPr/>
              </p:nvGrpSpPr>
              <p:grpSpPr>
                <a:xfrm>
                  <a:off x="821368" y="2971710"/>
                  <a:ext cx="135018" cy="2702254"/>
                  <a:chOff x="821368" y="2971710"/>
                  <a:chExt cx="135018" cy="2702254"/>
                </a:xfrm>
              </p:grpSpPr>
              <p:grpSp>
                <p:nvGrpSpPr>
                  <p:cNvPr id="546" name="Group 545"/>
                  <p:cNvGrpSpPr/>
                  <p:nvPr/>
                </p:nvGrpSpPr>
                <p:grpSpPr>
                  <a:xfrm>
                    <a:off x="821370" y="297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67" name="Arc 56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8" name="Arc 56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9" name="Arc 56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70" name="Arc 56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821369" y="351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63" name="Arc 56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4" name="Arc 56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5" name="Arc 564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6" name="Arc 565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48" name="Group 547"/>
                  <p:cNvGrpSpPr/>
                  <p:nvPr/>
                </p:nvGrpSpPr>
                <p:grpSpPr>
                  <a:xfrm>
                    <a:off x="821370" y="405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59" name="Arc 558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0" name="Arc 559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1" name="Arc 56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62" name="Arc 56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49" name="Group 548"/>
                  <p:cNvGrpSpPr/>
                  <p:nvPr/>
                </p:nvGrpSpPr>
                <p:grpSpPr>
                  <a:xfrm>
                    <a:off x="821371" y="459171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55" name="Arc 55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56" name="Arc 55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57" name="Arc 55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58" name="Arc 55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  <p:grpSp>
                <p:nvGrpSpPr>
                  <p:cNvPr id="550" name="Group 549"/>
                  <p:cNvGrpSpPr/>
                  <p:nvPr/>
                </p:nvGrpSpPr>
                <p:grpSpPr>
                  <a:xfrm>
                    <a:off x="821368" y="513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51" name="Arc 550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52" name="Arc 551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53" name="Arc 552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554" name="Arc 553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541" name="Group 540"/>
                <p:cNvGrpSpPr/>
                <p:nvPr/>
              </p:nvGrpSpPr>
              <p:grpSpPr>
                <a:xfrm>
                  <a:off x="818071" y="5673964"/>
                  <a:ext cx="135015" cy="540000"/>
                  <a:chOff x="5436097" y="1715892"/>
                  <a:chExt cx="1080120" cy="4320000"/>
                </a:xfrm>
              </p:grpSpPr>
              <p:sp>
                <p:nvSpPr>
                  <p:cNvPr id="542" name="Arc 541"/>
                  <p:cNvSpPr/>
                  <p:nvPr/>
                </p:nvSpPr>
                <p:spPr>
                  <a:xfrm>
                    <a:off x="5436097" y="171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543" name="Arc 542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544" name="Arc 543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545" name="Arc 544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</p:grpSp>
          <p:sp>
            <p:nvSpPr>
              <p:cNvPr id="574" name="Left Brace 573"/>
              <p:cNvSpPr/>
              <p:nvPr/>
            </p:nvSpPr>
            <p:spPr>
              <a:xfrm>
                <a:off x="4062413" y="2568284"/>
                <a:ext cx="262307" cy="1215902"/>
              </a:xfrm>
              <a:prstGeom prst="leftBrace">
                <a:avLst>
                  <a:gd name="adj1" fmla="val 44512"/>
                  <a:gd name="adj2" fmla="val 4981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grpSp>
            <p:nvGrpSpPr>
              <p:cNvPr id="575" name="Group 574"/>
              <p:cNvGrpSpPr/>
              <p:nvPr/>
            </p:nvGrpSpPr>
            <p:grpSpPr>
              <a:xfrm>
                <a:off x="5219243" y="6013939"/>
                <a:ext cx="135015" cy="405000"/>
                <a:chOff x="5436097" y="2795892"/>
                <a:chExt cx="1080120" cy="3240000"/>
              </a:xfrm>
            </p:grpSpPr>
            <p:sp>
              <p:nvSpPr>
                <p:cNvPr id="576" name="Arc 575"/>
                <p:cNvSpPr/>
                <p:nvPr/>
              </p:nvSpPr>
              <p:spPr>
                <a:xfrm rot="10800000">
                  <a:off x="5436097" y="279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577" name="Arc 576"/>
                <p:cNvSpPr/>
                <p:nvPr/>
              </p:nvSpPr>
              <p:spPr>
                <a:xfrm>
                  <a:off x="5436097" y="387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  <p:sp>
              <p:nvSpPr>
                <p:cNvPr id="578" name="Arc 577"/>
                <p:cNvSpPr/>
                <p:nvPr/>
              </p:nvSpPr>
              <p:spPr>
                <a:xfrm rot="10800000">
                  <a:off x="5436097" y="4955892"/>
                  <a:ext cx="1080120" cy="1080000"/>
                </a:xfrm>
                <a:prstGeom prst="arc">
                  <a:avLst>
                    <a:gd name="adj1" fmla="val 16200000"/>
                    <a:gd name="adj2" fmla="val 5470325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/>
                </a:p>
              </p:txBody>
            </p:sp>
          </p:grpSp>
          <p:sp>
            <p:nvSpPr>
              <p:cNvPr id="580" name="Rectangle 579"/>
              <p:cNvSpPr/>
              <p:nvPr/>
            </p:nvSpPr>
            <p:spPr>
              <a:xfrm>
                <a:off x="4318539" y="3784185"/>
                <a:ext cx="2000426" cy="190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PARALLEL DO</a:t>
                </a:r>
                <a:endParaRPr lang="en-US" sz="1400" b="1" dirty="0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4318539" y="4769074"/>
                <a:ext cx="2000426" cy="190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/>
                  <a:t>OMP PARALLEL DO</a:t>
                </a:r>
                <a:endParaRPr lang="en-US" sz="1400" b="1" dirty="0"/>
              </a:p>
            </p:txBody>
          </p:sp>
          <p:sp>
            <p:nvSpPr>
              <p:cNvPr id="582" name="Left Brace 581"/>
              <p:cNvSpPr/>
              <p:nvPr/>
            </p:nvSpPr>
            <p:spPr>
              <a:xfrm>
                <a:off x="4058020" y="3793697"/>
                <a:ext cx="262307" cy="975377"/>
              </a:xfrm>
              <a:prstGeom prst="leftBrace">
                <a:avLst>
                  <a:gd name="adj1" fmla="val 44512"/>
                  <a:gd name="adj2" fmla="val 4981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83" name="Left Brace 582"/>
              <p:cNvSpPr/>
              <p:nvPr/>
            </p:nvSpPr>
            <p:spPr>
              <a:xfrm>
                <a:off x="4051839" y="4769074"/>
                <a:ext cx="262307" cy="1215902"/>
              </a:xfrm>
              <a:prstGeom prst="leftBrace">
                <a:avLst>
                  <a:gd name="adj1" fmla="val 44512"/>
                  <a:gd name="adj2" fmla="val 49815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b="1"/>
              </a:p>
            </p:txBody>
          </p:sp>
          <p:cxnSp>
            <p:nvCxnSpPr>
              <p:cNvPr id="584" name="Straight Arrow Connector 583"/>
              <p:cNvCxnSpPr/>
              <p:nvPr/>
            </p:nvCxnSpPr>
            <p:spPr>
              <a:xfrm>
                <a:off x="4302741" y="4760054"/>
                <a:ext cx="2319039" cy="902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Arrow Connector 584"/>
              <p:cNvCxnSpPr/>
              <p:nvPr/>
            </p:nvCxnSpPr>
            <p:spPr>
              <a:xfrm>
                <a:off x="4302741" y="3784186"/>
                <a:ext cx="2319039" cy="951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4" name="Content Placeholder 2"/>
            <p:cNvSpPr txBox="1">
              <a:spLocks/>
            </p:cNvSpPr>
            <p:nvPr/>
          </p:nvSpPr>
          <p:spPr>
            <a:xfrm>
              <a:off x="2286566" y="1253249"/>
              <a:ext cx="2252438" cy="4842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71463" indent="-271463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Wingdings" panose="05000000000000000000" pitchFamily="2" charset="2"/>
                <a:buChar char="Ø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alibri" panose="020F0502020204030204" pitchFamily="34" charset="0"/>
                <a:buChar char="•"/>
                <a:defRPr sz="20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Courier New" panose="02070309020205020404" pitchFamily="49" charset="0"/>
                <a:buChar char="o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OpenMP</a:t>
              </a:r>
            </a:p>
            <a:p>
              <a:pPr marL="180975" lvl="1" indent="-180975" algn="ctr"/>
              <a:r>
                <a:rPr lang="en-US" dirty="0" smtClean="0"/>
                <a:t>Multiple parallel regions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03302" y="1253249"/>
            <a:ext cx="2246749" cy="3725968"/>
            <a:chOff x="4579502" y="1255337"/>
            <a:chExt cx="2246749" cy="3725968"/>
          </a:xfrm>
        </p:grpSpPr>
        <p:grpSp>
          <p:nvGrpSpPr>
            <p:cNvPr id="696" name="Group 695"/>
            <p:cNvGrpSpPr/>
            <p:nvPr/>
          </p:nvGrpSpPr>
          <p:grpSpPr>
            <a:xfrm>
              <a:off x="4579502" y="2507032"/>
              <a:ext cx="995867" cy="1964793"/>
              <a:chOff x="6988762" y="3092107"/>
              <a:chExt cx="995867" cy="1964793"/>
            </a:xfrm>
          </p:grpSpPr>
          <p:cxnSp>
            <p:nvCxnSpPr>
              <p:cNvPr id="697" name="Straight Arrow Connector 696"/>
              <p:cNvCxnSpPr/>
              <p:nvPr/>
            </p:nvCxnSpPr>
            <p:spPr>
              <a:xfrm flipH="1" flipV="1">
                <a:off x="7408550" y="3096564"/>
                <a:ext cx="571240" cy="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Arrow Connector 697"/>
              <p:cNvCxnSpPr/>
              <p:nvPr/>
            </p:nvCxnSpPr>
            <p:spPr>
              <a:xfrm flipH="1" flipV="1">
                <a:off x="7400890" y="3554879"/>
                <a:ext cx="571240" cy="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Arrow Connector 698"/>
              <p:cNvCxnSpPr/>
              <p:nvPr/>
            </p:nvCxnSpPr>
            <p:spPr>
              <a:xfrm flipH="1" flipV="1">
                <a:off x="7413389" y="4027380"/>
                <a:ext cx="571240" cy="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Arrow Connector 699"/>
              <p:cNvCxnSpPr/>
              <p:nvPr/>
            </p:nvCxnSpPr>
            <p:spPr>
              <a:xfrm flipH="1" flipV="1">
                <a:off x="7410694" y="4399221"/>
                <a:ext cx="571240" cy="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Arrow Connector 700"/>
              <p:cNvCxnSpPr/>
              <p:nvPr/>
            </p:nvCxnSpPr>
            <p:spPr>
              <a:xfrm flipH="1" flipV="1">
                <a:off x="7413389" y="4975154"/>
                <a:ext cx="571240" cy="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2" name="TextBox 701"/>
              <p:cNvSpPr txBox="1"/>
              <p:nvPr/>
            </p:nvSpPr>
            <p:spPr>
              <a:xfrm rot="16200000">
                <a:off x="6191031" y="3889838"/>
                <a:ext cx="1964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b="1" dirty="0" smtClean="0">
                    <a:solidFill>
                      <a:srgbClr val="C00000"/>
                    </a:solidFill>
                  </a:rPr>
                  <a:t>Can adjust threads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014524" y="1255337"/>
              <a:ext cx="1811727" cy="3725968"/>
              <a:chOff x="4877364" y="1278197"/>
              <a:chExt cx="1811727" cy="3725968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5224037" y="1762406"/>
                <a:ext cx="1118380" cy="3241759"/>
                <a:chOff x="7740352" y="2347481"/>
                <a:chExt cx="1118380" cy="3241759"/>
              </a:xfrm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7788736" y="2347481"/>
                  <a:ext cx="144016" cy="3241759"/>
                  <a:chOff x="7654843" y="980636"/>
                  <a:chExt cx="144016" cy="3241759"/>
                </a:xfrm>
              </p:grpSpPr>
              <p:grpSp>
                <p:nvGrpSpPr>
                  <p:cNvPr id="666" name="Group 665"/>
                  <p:cNvGrpSpPr/>
                  <p:nvPr/>
                </p:nvGrpSpPr>
                <p:grpSpPr>
                  <a:xfrm>
                    <a:off x="7663844" y="98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92" name="Arc 69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3" name="Arc 69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4" name="Arc 69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5" name="Arc 69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67" name="Group 666"/>
                  <p:cNvGrpSpPr/>
                  <p:nvPr/>
                </p:nvGrpSpPr>
                <p:grpSpPr>
                  <a:xfrm>
                    <a:off x="7663843" y="152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88" name="Arc 687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9" name="Arc 688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0" name="Arc 689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1" name="Arc 690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68" name="Group 667"/>
                  <p:cNvGrpSpPr/>
                  <p:nvPr/>
                </p:nvGrpSpPr>
                <p:grpSpPr>
                  <a:xfrm>
                    <a:off x="7663844" y="206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84" name="Arc 683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5" name="Arc 684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6" name="Arc 685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7" name="Arc 686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69" name="Group 668"/>
                  <p:cNvGrpSpPr/>
                  <p:nvPr/>
                </p:nvGrpSpPr>
                <p:grpSpPr>
                  <a:xfrm>
                    <a:off x="7663841" y="314239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80" name="Arc 679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1" name="Arc 680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2" name="Arc 681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3" name="Arc 682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70" name="Group 669"/>
                  <p:cNvGrpSpPr/>
                  <p:nvPr/>
                </p:nvGrpSpPr>
                <p:grpSpPr>
                  <a:xfrm>
                    <a:off x="7654843" y="3682395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76" name="Arc 675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7" name="Arc 676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8" name="Arc 677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9" name="Arc 678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71" name="Group 670"/>
                  <p:cNvGrpSpPr/>
                  <p:nvPr/>
                </p:nvGrpSpPr>
                <p:grpSpPr>
                  <a:xfrm>
                    <a:off x="7663842" y="260037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72" name="Arc 67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3" name="Arc 67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4" name="Arc 67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5" name="Arc 67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97" name="Group 296"/>
                <p:cNvGrpSpPr/>
                <p:nvPr/>
              </p:nvGrpSpPr>
              <p:grpSpPr>
                <a:xfrm>
                  <a:off x="8081269" y="2347481"/>
                  <a:ext cx="144016" cy="3241759"/>
                  <a:chOff x="7947376" y="980636"/>
                  <a:chExt cx="144016" cy="3241759"/>
                </a:xfrm>
              </p:grpSpPr>
              <p:grpSp>
                <p:nvGrpSpPr>
                  <p:cNvPr id="636" name="Group 635"/>
                  <p:cNvGrpSpPr/>
                  <p:nvPr/>
                </p:nvGrpSpPr>
                <p:grpSpPr>
                  <a:xfrm>
                    <a:off x="7956377" y="98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62" name="Arc 66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3" name="Arc 66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4" name="Arc 66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5" name="Arc 66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37" name="Group 636"/>
                  <p:cNvGrpSpPr/>
                  <p:nvPr/>
                </p:nvGrpSpPr>
                <p:grpSpPr>
                  <a:xfrm>
                    <a:off x="7956376" y="152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58" name="Arc 657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9" name="Arc 658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0" name="Arc 659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1" name="Arc 660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38" name="Group 637"/>
                  <p:cNvGrpSpPr/>
                  <p:nvPr/>
                </p:nvGrpSpPr>
                <p:grpSpPr>
                  <a:xfrm>
                    <a:off x="7956377" y="206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54" name="Arc 653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5" name="Arc 654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6" name="Arc 655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7" name="Arc 656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39" name="Group 638"/>
                  <p:cNvGrpSpPr/>
                  <p:nvPr/>
                </p:nvGrpSpPr>
                <p:grpSpPr>
                  <a:xfrm>
                    <a:off x="7956374" y="314239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50" name="Arc 649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1" name="Arc 650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2" name="Arc 651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3" name="Arc 652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40" name="Group 639"/>
                  <p:cNvGrpSpPr/>
                  <p:nvPr/>
                </p:nvGrpSpPr>
                <p:grpSpPr>
                  <a:xfrm>
                    <a:off x="7947376" y="3682395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46" name="Arc 645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7" name="Arc 646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8" name="Arc 647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9" name="Arc 648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41" name="Group 640"/>
                  <p:cNvGrpSpPr/>
                  <p:nvPr/>
                </p:nvGrpSpPr>
                <p:grpSpPr>
                  <a:xfrm>
                    <a:off x="7956375" y="260037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42" name="Arc 64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3" name="Arc 64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4" name="Arc 64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5" name="Arc 64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98" name="Group 297"/>
                <p:cNvGrpSpPr/>
                <p:nvPr/>
              </p:nvGrpSpPr>
              <p:grpSpPr>
                <a:xfrm>
                  <a:off x="8373802" y="2347481"/>
                  <a:ext cx="144016" cy="3241759"/>
                  <a:chOff x="8239909" y="980636"/>
                  <a:chExt cx="144016" cy="3241759"/>
                </a:xfrm>
              </p:grpSpPr>
              <p:grpSp>
                <p:nvGrpSpPr>
                  <p:cNvPr id="606" name="Group 605"/>
                  <p:cNvGrpSpPr/>
                  <p:nvPr/>
                </p:nvGrpSpPr>
                <p:grpSpPr>
                  <a:xfrm>
                    <a:off x="8248910" y="98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32" name="Arc 63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3" name="Arc 63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4" name="Arc 63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5" name="Arc 63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07" name="Group 606"/>
                  <p:cNvGrpSpPr/>
                  <p:nvPr/>
                </p:nvGrpSpPr>
                <p:grpSpPr>
                  <a:xfrm>
                    <a:off x="8248909" y="152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28" name="Arc 627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9" name="Arc 628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0" name="Arc 629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1" name="Arc 630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08" name="Group 607"/>
                  <p:cNvGrpSpPr/>
                  <p:nvPr/>
                </p:nvGrpSpPr>
                <p:grpSpPr>
                  <a:xfrm>
                    <a:off x="8248910" y="206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24" name="Arc 623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5" name="Arc 624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6" name="Arc 625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7" name="Arc 626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09" name="Group 608"/>
                  <p:cNvGrpSpPr/>
                  <p:nvPr/>
                </p:nvGrpSpPr>
                <p:grpSpPr>
                  <a:xfrm>
                    <a:off x="8248907" y="314239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20" name="Arc 619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1" name="Arc 620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2" name="Arc 621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3" name="Arc 622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10" name="Group 609"/>
                  <p:cNvGrpSpPr/>
                  <p:nvPr/>
                </p:nvGrpSpPr>
                <p:grpSpPr>
                  <a:xfrm>
                    <a:off x="8239909" y="3682395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16" name="Arc 615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7" name="Arc 616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8" name="Arc 617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9" name="Arc 618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11" name="Group 610"/>
                  <p:cNvGrpSpPr/>
                  <p:nvPr/>
                </p:nvGrpSpPr>
                <p:grpSpPr>
                  <a:xfrm>
                    <a:off x="8248908" y="260037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12" name="Arc 61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3" name="Arc 61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4" name="Arc 61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5" name="Arc 61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8666335" y="2347481"/>
                  <a:ext cx="144016" cy="3241759"/>
                  <a:chOff x="8532442" y="980636"/>
                  <a:chExt cx="144016" cy="3241759"/>
                </a:xfrm>
              </p:grpSpPr>
              <p:grpSp>
                <p:nvGrpSpPr>
                  <p:cNvPr id="317" name="Group 316"/>
                  <p:cNvGrpSpPr/>
                  <p:nvPr/>
                </p:nvGrpSpPr>
                <p:grpSpPr>
                  <a:xfrm>
                    <a:off x="8541443" y="98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600" name="Arc 599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1" name="Arc 600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4" name="Arc 60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5" name="Arc 60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8" name="Group 317"/>
                  <p:cNvGrpSpPr/>
                  <p:nvPr/>
                </p:nvGrpSpPr>
                <p:grpSpPr>
                  <a:xfrm>
                    <a:off x="8541442" y="152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96" name="Arc 595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7" name="Arc 596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8" name="Arc 597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9" name="Arc 598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9" name="Group 318"/>
                  <p:cNvGrpSpPr/>
                  <p:nvPr/>
                </p:nvGrpSpPr>
                <p:grpSpPr>
                  <a:xfrm>
                    <a:off x="8541443" y="2060636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92" name="Arc 591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3" name="Arc 592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4" name="Arc 593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5" name="Arc 594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20" name="Group 319"/>
                  <p:cNvGrpSpPr/>
                  <p:nvPr/>
                </p:nvGrpSpPr>
                <p:grpSpPr>
                  <a:xfrm>
                    <a:off x="8541440" y="314239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88" name="Arc 587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9" name="Arc 588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0" name="Arc 589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1" name="Arc 590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8532442" y="3682395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573" name="Arc 57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9" name="Arc 578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6" name="Arc 585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7" name="Arc 586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22" name="Group 321"/>
                  <p:cNvGrpSpPr/>
                  <p:nvPr/>
                </p:nvGrpSpPr>
                <p:grpSpPr>
                  <a:xfrm>
                    <a:off x="8541441" y="2600370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323" name="Arc 322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4" name="Arc 323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1" name="Arc 570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2" name="Arc 571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0" name="Rectangle 299"/>
                <p:cNvSpPr/>
                <p:nvPr/>
              </p:nvSpPr>
              <p:spPr>
                <a:xfrm>
                  <a:off x="7740355" y="2431294"/>
                  <a:ext cx="231778" cy="663869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Main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8032885" y="3095548"/>
                  <a:ext cx="231778" cy="52683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Task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8325418" y="3095163"/>
                  <a:ext cx="231778" cy="32471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8626954" y="3096565"/>
                  <a:ext cx="231778" cy="40359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7740352" y="3122521"/>
                  <a:ext cx="231778" cy="43235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8325418" y="3455507"/>
                  <a:ext cx="231778" cy="52683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8618478" y="3540304"/>
                  <a:ext cx="231778" cy="32471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7740355" y="3622380"/>
                  <a:ext cx="231778" cy="40359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8032888" y="3662521"/>
                  <a:ext cx="231778" cy="43235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8617951" y="3918331"/>
                  <a:ext cx="231778" cy="52683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7740352" y="4069655"/>
                  <a:ext cx="231778" cy="32471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8032888" y="4157913"/>
                  <a:ext cx="231778" cy="40359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8325418" y="4027380"/>
                  <a:ext cx="231778" cy="43235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7740355" y="4448323"/>
                  <a:ext cx="231778" cy="526832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8018736" y="4596325"/>
                  <a:ext cx="231778" cy="324717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8334421" y="4517444"/>
                  <a:ext cx="231778" cy="403598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8626951" y="4511967"/>
                  <a:ext cx="231778" cy="432359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</a:rPr>
                    <a:t>T</a:t>
                  </a:r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05" name="Content Placeholder 2"/>
              <p:cNvSpPr txBox="1">
                <a:spLocks/>
              </p:cNvSpPr>
              <p:nvPr/>
            </p:nvSpPr>
            <p:spPr>
              <a:xfrm>
                <a:off x="4877364" y="1278197"/>
                <a:ext cx="1811727" cy="484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71463" indent="-271463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Ø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alibri" panose="020F050202020403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 err="1" smtClean="0"/>
                  <a:t>OmpSs</a:t>
                </a:r>
                <a:endParaRPr lang="en-US" dirty="0" smtClean="0"/>
              </a:p>
            </p:txBody>
          </p:sp>
        </p:grpSp>
      </p:grpSp>
      <p:sp>
        <p:nvSpPr>
          <p:cNvPr id="706" name="Content Placeholder 2"/>
          <p:cNvSpPr>
            <a:spLocks noGrp="1"/>
          </p:cNvSpPr>
          <p:nvPr>
            <p:ph idx="1"/>
          </p:nvPr>
        </p:nvSpPr>
        <p:spPr>
          <a:xfrm>
            <a:off x="-2907848" y="301427"/>
            <a:ext cx="2524125" cy="4833258"/>
          </a:xfrm>
        </p:spPr>
        <p:txBody>
          <a:bodyPr>
            <a:normAutofit/>
          </a:bodyPr>
          <a:lstStyle/>
          <a:p>
            <a:r>
              <a:rPr lang="en-US" sz="1800" dirty="0"/>
              <a:t>OpenMP</a:t>
            </a:r>
          </a:p>
          <a:p>
            <a:pPr lvl="1"/>
            <a:r>
              <a:rPr lang="en-US" sz="1600" dirty="0"/>
              <a:t>Fork-join model</a:t>
            </a:r>
          </a:p>
          <a:p>
            <a:pPr lvl="1"/>
            <a:r>
              <a:rPr lang="en-US" sz="1600" dirty="0"/>
              <a:t>Can only change number of threads outside parallel </a:t>
            </a:r>
            <a:r>
              <a:rPr lang="en-US" sz="1600" dirty="0" smtClean="0"/>
              <a:t>region</a:t>
            </a:r>
            <a:endParaRPr lang="en-US" sz="1600" dirty="0"/>
          </a:p>
          <a:p>
            <a:endParaRPr lang="en-US" sz="1800" dirty="0"/>
          </a:p>
          <a:p>
            <a:r>
              <a:rPr lang="en-US" sz="1800" dirty="0" err="1" smtClean="0"/>
              <a:t>OmpSs</a:t>
            </a:r>
            <a:endParaRPr lang="en-US" sz="1800" dirty="0"/>
          </a:p>
          <a:p>
            <a:pPr lvl="1"/>
            <a:r>
              <a:rPr lang="en-US" sz="1600" dirty="0"/>
              <a:t>Task based model</a:t>
            </a:r>
          </a:p>
          <a:p>
            <a:pPr lvl="1"/>
            <a:r>
              <a:rPr lang="en-US" sz="1600" dirty="0"/>
              <a:t>Can change number of threads at any point</a:t>
            </a:r>
          </a:p>
          <a:p>
            <a:pPr lvl="1"/>
            <a:r>
              <a:rPr lang="en-US" sz="1600" dirty="0"/>
              <a:t>A thread can not leave a task unfinished</a:t>
            </a:r>
          </a:p>
        </p:txBody>
      </p:sp>
      <p:sp>
        <p:nvSpPr>
          <p:cNvPr id="707" name="Content Placeholder 2"/>
          <p:cNvSpPr txBox="1">
            <a:spLocks/>
          </p:cNvSpPr>
          <p:nvPr/>
        </p:nvSpPr>
        <p:spPr>
          <a:xfrm>
            <a:off x="3483726" y="6152931"/>
            <a:ext cx="3840345" cy="41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Number of threads can be changed</a:t>
            </a:r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17911" y="1253249"/>
            <a:ext cx="2427898" cy="4136269"/>
            <a:chOff x="6617911" y="1253249"/>
            <a:chExt cx="2427898" cy="4136269"/>
          </a:xfrm>
        </p:grpSpPr>
        <p:pic>
          <p:nvPicPr>
            <p:cNvPr id="1027" name="Picture 3" descr="\\VBOXSVR\shared\pics\New-768x606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002" y="1510900"/>
              <a:ext cx="736807" cy="581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617911" y="1253249"/>
              <a:ext cx="2252438" cy="4136269"/>
              <a:chOff x="6694111" y="1253249"/>
              <a:chExt cx="2252438" cy="4136269"/>
            </a:xfrm>
          </p:grpSpPr>
          <p:sp>
            <p:nvSpPr>
              <p:cNvPr id="854" name="Content Placeholder 2"/>
              <p:cNvSpPr txBox="1">
                <a:spLocks/>
              </p:cNvSpPr>
              <p:nvPr/>
            </p:nvSpPr>
            <p:spPr>
              <a:xfrm>
                <a:off x="6694111" y="1253249"/>
                <a:ext cx="2252438" cy="484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71463" indent="-271463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Ø"/>
                  <a:defRPr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alibri" panose="020F0502020204030204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smtClean="0"/>
                  <a:t>OpenMP</a:t>
                </a:r>
              </a:p>
              <a:p>
                <a:pPr marL="180975" lvl="1" indent="-180975" algn="ctr"/>
                <a:r>
                  <a:rPr lang="en-US" dirty="0" smtClean="0"/>
                  <a:t>Free agent threads</a:t>
                </a:r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6793525" y="1765473"/>
                <a:ext cx="2053611" cy="3624045"/>
                <a:chOff x="6937084" y="1765473"/>
                <a:chExt cx="2053611" cy="3624045"/>
              </a:xfrm>
            </p:grpSpPr>
            <p:cxnSp>
              <p:nvCxnSpPr>
                <p:cNvPr id="1050" name="Straight Arrow Connector 1049"/>
                <p:cNvCxnSpPr/>
                <p:nvPr/>
              </p:nvCxnSpPr>
              <p:spPr>
                <a:xfrm>
                  <a:off x="7322029" y="2442186"/>
                  <a:ext cx="1668666" cy="3935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Arrow Connector 1050"/>
                <p:cNvCxnSpPr/>
                <p:nvPr/>
              </p:nvCxnSpPr>
              <p:spPr>
                <a:xfrm>
                  <a:off x="7324071" y="2870432"/>
                  <a:ext cx="1666624" cy="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Arrow Connector 1051"/>
                <p:cNvCxnSpPr/>
                <p:nvPr/>
              </p:nvCxnSpPr>
              <p:spPr>
                <a:xfrm>
                  <a:off x="7702360" y="2969264"/>
                  <a:ext cx="1288335" cy="814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Arrow Connector 1052"/>
                <p:cNvCxnSpPr/>
                <p:nvPr/>
              </p:nvCxnSpPr>
              <p:spPr>
                <a:xfrm>
                  <a:off x="7334848" y="3269817"/>
                  <a:ext cx="1655847" cy="26369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Arrow Connector 1053"/>
                <p:cNvCxnSpPr/>
                <p:nvPr/>
              </p:nvCxnSpPr>
              <p:spPr>
                <a:xfrm flipV="1">
                  <a:off x="8055996" y="3413341"/>
                  <a:ext cx="934699" cy="184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Arrow Connector 1055"/>
                <p:cNvCxnSpPr/>
                <p:nvPr/>
              </p:nvCxnSpPr>
              <p:spPr>
                <a:xfrm flipV="1">
                  <a:off x="7699131" y="3502725"/>
                  <a:ext cx="1291564" cy="1090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Arrow Connector 1056"/>
                <p:cNvCxnSpPr/>
                <p:nvPr/>
              </p:nvCxnSpPr>
              <p:spPr>
                <a:xfrm flipV="1">
                  <a:off x="7308531" y="3686442"/>
                  <a:ext cx="1682164" cy="1079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8" name="Straight Arrow Connector 1057"/>
                <p:cNvCxnSpPr/>
                <p:nvPr/>
              </p:nvCxnSpPr>
              <p:spPr>
                <a:xfrm flipV="1">
                  <a:off x="8055996" y="3840266"/>
                  <a:ext cx="934699" cy="184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9" name="Straight Arrow Connector 1058"/>
                <p:cNvCxnSpPr/>
                <p:nvPr/>
              </p:nvCxnSpPr>
              <p:spPr>
                <a:xfrm>
                  <a:off x="8457098" y="3963346"/>
                  <a:ext cx="533597" cy="13090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0" name="Straight Arrow Connector 1059"/>
                <p:cNvCxnSpPr/>
                <p:nvPr/>
              </p:nvCxnSpPr>
              <p:spPr>
                <a:xfrm flipV="1">
                  <a:off x="7717576" y="4049276"/>
                  <a:ext cx="1273119" cy="184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1" name="Straight Arrow Connector 1060"/>
                <p:cNvCxnSpPr/>
                <p:nvPr/>
              </p:nvCxnSpPr>
              <p:spPr>
                <a:xfrm>
                  <a:off x="7280712" y="4250891"/>
                  <a:ext cx="1709983" cy="14533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2" name="Straight Arrow Connector 1061"/>
                <p:cNvCxnSpPr/>
                <p:nvPr/>
              </p:nvCxnSpPr>
              <p:spPr>
                <a:xfrm flipV="1">
                  <a:off x="8479250" y="4496047"/>
                  <a:ext cx="511445" cy="9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3" name="Straight Arrow Connector 1062"/>
                <p:cNvCxnSpPr/>
                <p:nvPr/>
              </p:nvCxnSpPr>
              <p:spPr>
                <a:xfrm flipV="1">
                  <a:off x="7690033" y="4445174"/>
                  <a:ext cx="1300662" cy="184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4" name="Straight Arrow Connector 1063"/>
                <p:cNvCxnSpPr/>
                <p:nvPr/>
              </p:nvCxnSpPr>
              <p:spPr>
                <a:xfrm flipV="1">
                  <a:off x="7284379" y="4774404"/>
                  <a:ext cx="1706316" cy="184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5" name="Straight Arrow Connector 1064"/>
                <p:cNvCxnSpPr/>
                <p:nvPr/>
              </p:nvCxnSpPr>
              <p:spPr>
                <a:xfrm>
                  <a:off x="8472052" y="4908493"/>
                  <a:ext cx="518643" cy="1747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6" name="Straight Arrow Connector 1065"/>
                <p:cNvCxnSpPr/>
                <p:nvPr/>
              </p:nvCxnSpPr>
              <p:spPr>
                <a:xfrm flipV="1">
                  <a:off x="8055996" y="4694716"/>
                  <a:ext cx="934699" cy="184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6" name="Rectangle 855"/>
                <p:cNvSpPr/>
                <p:nvPr/>
              </p:nvSpPr>
              <p:spPr>
                <a:xfrm>
                  <a:off x="7170907" y="2174518"/>
                  <a:ext cx="1380318" cy="1590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/>
                    <a:t>OMP PARALLEL</a:t>
                  </a:r>
                  <a:endParaRPr lang="en-US" sz="1400" b="1" dirty="0"/>
                </a:p>
              </p:txBody>
            </p:sp>
            <p:grpSp>
              <p:nvGrpSpPr>
                <p:cNvPr id="857" name="Group 856"/>
                <p:cNvGrpSpPr/>
                <p:nvPr/>
              </p:nvGrpSpPr>
              <p:grpSpPr>
                <a:xfrm>
                  <a:off x="7817688" y="1765473"/>
                  <a:ext cx="112526" cy="337541"/>
                  <a:chOff x="5436097" y="3131128"/>
                  <a:chExt cx="1080120" cy="3240000"/>
                </a:xfrm>
              </p:grpSpPr>
              <p:sp>
                <p:nvSpPr>
                  <p:cNvPr id="996" name="Arc 995"/>
                  <p:cNvSpPr/>
                  <p:nvPr/>
                </p:nvSpPr>
                <p:spPr>
                  <a:xfrm rot="10800000">
                    <a:off x="5436097" y="3131128"/>
                    <a:ext cx="1080120" cy="1080003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997" name="Arc 996"/>
                  <p:cNvSpPr/>
                  <p:nvPr/>
                </p:nvSpPr>
                <p:spPr>
                  <a:xfrm>
                    <a:off x="5436097" y="4211131"/>
                    <a:ext cx="1080120" cy="1080003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998" name="Arc 997"/>
                  <p:cNvSpPr/>
                  <p:nvPr/>
                </p:nvSpPr>
                <p:spPr>
                  <a:xfrm rot="10800000">
                    <a:off x="5436097" y="5291125"/>
                    <a:ext cx="1080120" cy="1080003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  <p:grpSp>
              <p:nvGrpSpPr>
                <p:cNvPr id="860" name="Group 859"/>
                <p:cNvGrpSpPr/>
                <p:nvPr/>
              </p:nvGrpSpPr>
              <p:grpSpPr>
                <a:xfrm>
                  <a:off x="7226517" y="2339820"/>
                  <a:ext cx="115276" cy="2702206"/>
                  <a:chOff x="818071" y="2971710"/>
                  <a:chExt cx="138315" cy="3242254"/>
                </a:xfrm>
              </p:grpSpPr>
              <p:grpSp>
                <p:nvGrpSpPr>
                  <p:cNvPr id="965" name="Group 964"/>
                  <p:cNvGrpSpPr/>
                  <p:nvPr/>
                </p:nvGrpSpPr>
                <p:grpSpPr>
                  <a:xfrm>
                    <a:off x="821368" y="2971710"/>
                    <a:ext cx="135018" cy="2702254"/>
                    <a:chOff x="821368" y="2971710"/>
                    <a:chExt cx="135018" cy="2702254"/>
                  </a:xfrm>
                </p:grpSpPr>
                <p:grpSp>
                  <p:nvGrpSpPr>
                    <p:cNvPr id="971" name="Group 970"/>
                    <p:cNvGrpSpPr/>
                    <p:nvPr/>
                  </p:nvGrpSpPr>
                  <p:grpSpPr>
                    <a:xfrm>
                      <a:off x="821370" y="297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92" name="Arc 991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93" name="Arc 992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94" name="Arc 993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95" name="Arc 994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72" name="Group 971"/>
                    <p:cNvGrpSpPr/>
                    <p:nvPr/>
                  </p:nvGrpSpPr>
                  <p:grpSpPr>
                    <a:xfrm>
                      <a:off x="821369" y="351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88" name="Arc 987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9" name="Arc 988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90" name="Arc 989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91" name="Arc 990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73" name="Group 972"/>
                    <p:cNvGrpSpPr/>
                    <p:nvPr/>
                  </p:nvGrpSpPr>
                  <p:grpSpPr>
                    <a:xfrm>
                      <a:off x="821370" y="405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84" name="Arc 983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5" name="Arc 984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6" name="Arc 985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7" name="Arc 986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74" name="Group 973"/>
                    <p:cNvGrpSpPr/>
                    <p:nvPr/>
                  </p:nvGrpSpPr>
                  <p:grpSpPr>
                    <a:xfrm>
                      <a:off x="821371" y="459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80" name="Arc 979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1" name="Arc 980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2" name="Arc 981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83" name="Arc 982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75" name="Group 974"/>
                    <p:cNvGrpSpPr/>
                    <p:nvPr/>
                  </p:nvGrpSpPr>
                  <p:grpSpPr>
                    <a:xfrm>
                      <a:off x="821368" y="5133964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76" name="Arc 975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77" name="Arc 976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78" name="Arc 977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79" name="Arc 978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</p:grpSp>
              <p:grpSp>
                <p:nvGrpSpPr>
                  <p:cNvPr id="966" name="Group 965"/>
                  <p:cNvGrpSpPr/>
                  <p:nvPr/>
                </p:nvGrpSpPr>
                <p:grpSpPr>
                  <a:xfrm>
                    <a:off x="818071" y="567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967" name="Arc 966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68" name="Arc 967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69" name="Arc 968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70" name="Arc 969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861" name="Group 860"/>
                <p:cNvGrpSpPr/>
                <p:nvPr/>
              </p:nvGrpSpPr>
              <p:grpSpPr>
                <a:xfrm>
                  <a:off x="7619159" y="2339820"/>
                  <a:ext cx="115276" cy="2702206"/>
                  <a:chOff x="818071" y="2971710"/>
                  <a:chExt cx="138315" cy="3242254"/>
                </a:xfrm>
              </p:grpSpPr>
              <p:grpSp>
                <p:nvGrpSpPr>
                  <p:cNvPr id="934" name="Group 933"/>
                  <p:cNvGrpSpPr/>
                  <p:nvPr/>
                </p:nvGrpSpPr>
                <p:grpSpPr>
                  <a:xfrm>
                    <a:off x="821368" y="2971710"/>
                    <a:ext cx="135018" cy="2702254"/>
                    <a:chOff x="821368" y="2971710"/>
                    <a:chExt cx="135018" cy="2702254"/>
                  </a:xfrm>
                </p:grpSpPr>
                <p:grpSp>
                  <p:nvGrpSpPr>
                    <p:cNvPr id="940" name="Group 939"/>
                    <p:cNvGrpSpPr/>
                    <p:nvPr/>
                  </p:nvGrpSpPr>
                  <p:grpSpPr>
                    <a:xfrm>
                      <a:off x="821370" y="297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61" name="Arc 960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62" name="Arc 961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63" name="Arc 962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64" name="Arc 963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41" name="Group 940"/>
                    <p:cNvGrpSpPr/>
                    <p:nvPr/>
                  </p:nvGrpSpPr>
                  <p:grpSpPr>
                    <a:xfrm>
                      <a:off x="821369" y="351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57" name="Arc 956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8" name="Arc 957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9" name="Arc 958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60" name="Arc 959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42" name="Group 941"/>
                    <p:cNvGrpSpPr/>
                    <p:nvPr/>
                  </p:nvGrpSpPr>
                  <p:grpSpPr>
                    <a:xfrm>
                      <a:off x="821370" y="405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53" name="Arc 952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4" name="Arc 953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5" name="Arc 954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6" name="Arc 955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43" name="Group 942"/>
                    <p:cNvGrpSpPr/>
                    <p:nvPr/>
                  </p:nvGrpSpPr>
                  <p:grpSpPr>
                    <a:xfrm>
                      <a:off x="821371" y="459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49" name="Arc 948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0" name="Arc 949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1" name="Arc 950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52" name="Arc 951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44" name="Group 943"/>
                    <p:cNvGrpSpPr/>
                    <p:nvPr/>
                  </p:nvGrpSpPr>
                  <p:grpSpPr>
                    <a:xfrm>
                      <a:off x="821368" y="5133964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45" name="Arc 944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46" name="Arc 945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47" name="Arc 946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48" name="Arc 947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</p:grpSp>
              <p:grpSp>
                <p:nvGrpSpPr>
                  <p:cNvPr id="935" name="Group 934"/>
                  <p:cNvGrpSpPr/>
                  <p:nvPr/>
                </p:nvGrpSpPr>
                <p:grpSpPr>
                  <a:xfrm>
                    <a:off x="818071" y="567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936" name="Arc 935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37" name="Arc 936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38" name="Arc 937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39" name="Arc 938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862" name="Group 861"/>
                <p:cNvGrpSpPr/>
                <p:nvPr/>
              </p:nvGrpSpPr>
              <p:grpSpPr>
                <a:xfrm>
                  <a:off x="8011801" y="2339820"/>
                  <a:ext cx="115276" cy="2702206"/>
                  <a:chOff x="818071" y="2971710"/>
                  <a:chExt cx="138315" cy="3242254"/>
                </a:xfrm>
              </p:grpSpPr>
              <p:grpSp>
                <p:nvGrpSpPr>
                  <p:cNvPr id="903" name="Group 902"/>
                  <p:cNvGrpSpPr/>
                  <p:nvPr/>
                </p:nvGrpSpPr>
                <p:grpSpPr>
                  <a:xfrm>
                    <a:off x="821368" y="2971710"/>
                    <a:ext cx="135018" cy="2702254"/>
                    <a:chOff x="821368" y="2971710"/>
                    <a:chExt cx="135018" cy="2702254"/>
                  </a:xfrm>
                </p:grpSpPr>
                <p:grpSp>
                  <p:nvGrpSpPr>
                    <p:cNvPr id="909" name="Group 908"/>
                    <p:cNvGrpSpPr/>
                    <p:nvPr/>
                  </p:nvGrpSpPr>
                  <p:grpSpPr>
                    <a:xfrm>
                      <a:off x="821370" y="297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30" name="Arc 929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31" name="Arc 930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32" name="Arc 931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33" name="Arc 932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10" name="Group 909"/>
                    <p:cNvGrpSpPr/>
                    <p:nvPr/>
                  </p:nvGrpSpPr>
                  <p:grpSpPr>
                    <a:xfrm>
                      <a:off x="821369" y="351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26" name="Arc 925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7" name="Arc 926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8" name="Arc 927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9" name="Arc 928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11" name="Group 910"/>
                    <p:cNvGrpSpPr/>
                    <p:nvPr/>
                  </p:nvGrpSpPr>
                  <p:grpSpPr>
                    <a:xfrm>
                      <a:off x="821368" y="4051710"/>
                      <a:ext cx="135017" cy="540000"/>
                      <a:chOff x="5436097" y="1715892"/>
                      <a:chExt cx="1080139" cy="4320000"/>
                    </a:xfrm>
                  </p:grpSpPr>
                  <p:sp>
                    <p:nvSpPr>
                      <p:cNvPr id="922" name="Arc 921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3" name="Arc 922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4" name="Arc 923"/>
                      <p:cNvSpPr/>
                      <p:nvPr/>
                    </p:nvSpPr>
                    <p:spPr>
                      <a:xfrm>
                        <a:off x="5436116" y="3875892"/>
                        <a:ext cx="1080120" cy="1080005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5" name="Arc 924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12" name="Group 911"/>
                    <p:cNvGrpSpPr/>
                    <p:nvPr/>
                  </p:nvGrpSpPr>
                  <p:grpSpPr>
                    <a:xfrm>
                      <a:off x="821371" y="459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18" name="Arc 917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19" name="Arc 918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0" name="Arc 919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21" name="Arc 920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913" name="Group 912"/>
                    <p:cNvGrpSpPr/>
                    <p:nvPr/>
                  </p:nvGrpSpPr>
                  <p:grpSpPr>
                    <a:xfrm>
                      <a:off x="821368" y="5133964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914" name="Arc 913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15" name="Arc 914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16" name="Arc 915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17" name="Arc 916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</p:grpSp>
              <p:grpSp>
                <p:nvGrpSpPr>
                  <p:cNvPr id="904" name="Group 903"/>
                  <p:cNvGrpSpPr/>
                  <p:nvPr/>
                </p:nvGrpSpPr>
                <p:grpSpPr>
                  <a:xfrm>
                    <a:off x="818071" y="567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905" name="Arc 904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06" name="Arc 905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07" name="Arc 906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908" name="Arc 907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grpSp>
              <p:nvGrpSpPr>
                <p:cNvPr id="863" name="Group 862"/>
                <p:cNvGrpSpPr/>
                <p:nvPr/>
              </p:nvGrpSpPr>
              <p:grpSpPr>
                <a:xfrm>
                  <a:off x="8404442" y="2339820"/>
                  <a:ext cx="115276" cy="2702206"/>
                  <a:chOff x="818071" y="2971710"/>
                  <a:chExt cx="138315" cy="3242254"/>
                </a:xfrm>
              </p:grpSpPr>
              <p:grpSp>
                <p:nvGrpSpPr>
                  <p:cNvPr id="872" name="Group 871"/>
                  <p:cNvGrpSpPr/>
                  <p:nvPr/>
                </p:nvGrpSpPr>
                <p:grpSpPr>
                  <a:xfrm>
                    <a:off x="821368" y="2971710"/>
                    <a:ext cx="135018" cy="2702254"/>
                    <a:chOff x="821368" y="2971710"/>
                    <a:chExt cx="135018" cy="2702254"/>
                  </a:xfrm>
                </p:grpSpPr>
                <p:grpSp>
                  <p:nvGrpSpPr>
                    <p:cNvPr id="878" name="Group 877"/>
                    <p:cNvGrpSpPr/>
                    <p:nvPr/>
                  </p:nvGrpSpPr>
                  <p:grpSpPr>
                    <a:xfrm>
                      <a:off x="821370" y="297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899" name="Arc 898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00" name="Arc 899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01" name="Arc 900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902" name="Arc 901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879" name="Group 878"/>
                    <p:cNvGrpSpPr/>
                    <p:nvPr/>
                  </p:nvGrpSpPr>
                  <p:grpSpPr>
                    <a:xfrm>
                      <a:off x="821369" y="351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895" name="Arc 894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6" name="Arc 895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7" name="Arc 896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8" name="Arc 897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880" name="Group 879"/>
                    <p:cNvGrpSpPr/>
                    <p:nvPr/>
                  </p:nvGrpSpPr>
                  <p:grpSpPr>
                    <a:xfrm>
                      <a:off x="821370" y="405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891" name="Arc 890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2" name="Arc 891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3" name="Arc 892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4" name="Arc 893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881" name="Group 880"/>
                    <p:cNvGrpSpPr/>
                    <p:nvPr/>
                  </p:nvGrpSpPr>
                  <p:grpSpPr>
                    <a:xfrm>
                      <a:off x="821371" y="4591710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887" name="Arc 886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88" name="Arc 887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89" name="Arc 888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90" name="Arc 889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  <p:grpSp>
                  <p:nvGrpSpPr>
                    <p:cNvPr id="882" name="Group 881"/>
                    <p:cNvGrpSpPr/>
                    <p:nvPr/>
                  </p:nvGrpSpPr>
                  <p:grpSpPr>
                    <a:xfrm>
                      <a:off x="821368" y="5133964"/>
                      <a:ext cx="135015" cy="540000"/>
                      <a:chOff x="5436097" y="1715892"/>
                      <a:chExt cx="1080120" cy="4320000"/>
                    </a:xfrm>
                  </p:grpSpPr>
                  <p:sp>
                    <p:nvSpPr>
                      <p:cNvPr id="883" name="Arc 882"/>
                      <p:cNvSpPr/>
                      <p:nvPr/>
                    </p:nvSpPr>
                    <p:spPr>
                      <a:xfrm>
                        <a:off x="5436097" y="171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84" name="Arc 883"/>
                      <p:cNvSpPr/>
                      <p:nvPr/>
                    </p:nvSpPr>
                    <p:spPr>
                      <a:xfrm rot="10800000">
                        <a:off x="5436097" y="279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85" name="Arc 884"/>
                      <p:cNvSpPr/>
                      <p:nvPr/>
                    </p:nvSpPr>
                    <p:spPr>
                      <a:xfrm>
                        <a:off x="5436097" y="387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  <p:sp>
                    <p:nvSpPr>
                      <p:cNvPr id="886" name="Arc 885"/>
                      <p:cNvSpPr/>
                      <p:nvPr/>
                    </p:nvSpPr>
                    <p:spPr>
                      <a:xfrm rot="10800000">
                        <a:off x="5436097" y="4955892"/>
                        <a:ext cx="1080120" cy="1080000"/>
                      </a:xfrm>
                      <a:prstGeom prst="arc">
                        <a:avLst>
                          <a:gd name="adj1" fmla="val 16200000"/>
                          <a:gd name="adj2" fmla="val 5470325"/>
                        </a:avLst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b="1"/>
                      </a:p>
                    </p:txBody>
                  </p:sp>
                </p:grpSp>
              </p:grpSp>
              <p:grpSp>
                <p:nvGrpSpPr>
                  <p:cNvPr id="873" name="Group 872"/>
                  <p:cNvGrpSpPr/>
                  <p:nvPr/>
                </p:nvGrpSpPr>
                <p:grpSpPr>
                  <a:xfrm>
                    <a:off x="818071" y="5673964"/>
                    <a:ext cx="135015" cy="540000"/>
                    <a:chOff x="5436097" y="1715892"/>
                    <a:chExt cx="1080120" cy="4320000"/>
                  </a:xfrm>
                </p:grpSpPr>
                <p:sp>
                  <p:nvSpPr>
                    <p:cNvPr id="874" name="Arc 873"/>
                    <p:cNvSpPr/>
                    <p:nvPr/>
                  </p:nvSpPr>
                  <p:spPr>
                    <a:xfrm>
                      <a:off x="5436097" y="171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875" name="Arc 874"/>
                    <p:cNvSpPr/>
                    <p:nvPr/>
                  </p:nvSpPr>
                  <p:spPr>
                    <a:xfrm rot="10800000">
                      <a:off x="5436097" y="279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876" name="Arc 875"/>
                    <p:cNvSpPr/>
                    <p:nvPr/>
                  </p:nvSpPr>
                  <p:spPr>
                    <a:xfrm>
                      <a:off x="5436097" y="387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  <p:sp>
                  <p:nvSpPr>
                    <p:cNvPr id="877" name="Arc 876"/>
                    <p:cNvSpPr/>
                    <p:nvPr/>
                  </p:nvSpPr>
                  <p:spPr>
                    <a:xfrm rot="10800000">
                      <a:off x="5436097" y="4955892"/>
                      <a:ext cx="1080120" cy="1080000"/>
                    </a:xfrm>
                    <a:prstGeom prst="arc">
                      <a:avLst>
                        <a:gd name="adj1" fmla="val 16200000"/>
                        <a:gd name="adj2" fmla="val 5470325"/>
                      </a:avLst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b="1"/>
                    </a:p>
                  </p:txBody>
                </p:sp>
              </p:grpSp>
            </p:grpSp>
            <p:sp>
              <p:nvSpPr>
                <p:cNvPr id="864" name="Rectangle 863"/>
                <p:cNvSpPr/>
                <p:nvPr/>
              </p:nvSpPr>
              <p:spPr>
                <a:xfrm rot="16200000">
                  <a:off x="7083841" y="2536635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867" name="Left Brace 866"/>
                <p:cNvSpPr/>
                <p:nvPr/>
              </p:nvSpPr>
              <p:spPr>
                <a:xfrm>
                  <a:off x="6937084" y="2136419"/>
                  <a:ext cx="218616" cy="2875446"/>
                </a:xfrm>
                <a:prstGeom prst="leftBrace">
                  <a:avLst>
                    <a:gd name="adj1" fmla="val 44512"/>
                    <a:gd name="adj2" fmla="val 49815"/>
                  </a:avLst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/>
                </a:p>
              </p:txBody>
            </p:sp>
            <p:grpSp>
              <p:nvGrpSpPr>
                <p:cNvPr id="868" name="Group 867"/>
                <p:cNvGrpSpPr/>
                <p:nvPr/>
              </p:nvGrpSpPr>
              <p:grpSpPr>
                <a:xfrm>
                  <a:off x="7833487" y="5051977"/>
                  <a:ext cx="112526" cy="337541"/>
                  <a:chOff x="5436097" y="2795892"/>
                  <a:chExt cx="1080120" cy="3240000"/>
                </a:xfrm>
              </p:grpSpPr>
              <p:sp>
                <p:nvSpPr>
                  <p:cNvPr id="869" name="Arc 868"/>
                  <p:cNvSpPr/>
                  <p:nvPr/>
                </p:nvSpPr>
                <p:spPr>
                  <a:xfrm rot="10800000">
                    <a:off x="5436097" y="279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870" name="Arc 869"/>
                  <p:cNvSpPr/>
                  <p:nvPr/>
                </p:nvSpPr>
                <p:spPr>
                  <a:xfrm>
                    <a:off x="5436097" y="387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  <p:sp>
                <p:nvSpPr>
                  <p:cNvPr id="871" name="Arc 870"/>
                  <p:cNvSpPr/>
                  <p:nvPr/>
                </p:nvSpPr>
                <p:spPr>
                  <a:xfrm rot="10800000">
                    <a:off x="5436097" y="4955892"/>
                    <a:ext cx="1080120" cy="1080000"/>
                  </a:xfrm>
                  <a:prstGeom prst="arc">
                    <a:avLst>
                      <a:gd name="adj1" fmla="val 16200000"/>
                      <a:gd name="adj2" fmla="val 5470325"/>
                    </a:avLst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b="1"/>
                  </a:p>
                </p:txBody>
              </p:sp>
            </p:grpSp>
            <p:sp>
              <p:nvSpPr>
                <p:cNvPr id="999" name="Rectangle 998"/>
                <p:cNvSpPr/>
                <p:nvPr/>
              </p:nvSpPr>
              <p:spPr>
                <a:xfrm rot="16200000">
                  <a:off x="7428313" y="2599027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0" name="Rectangle 999"/>
                <p:cNvSpPr/>
                <p:nvPr/>
              </p:nvSpPr>
              <p:spPr>
                <a:xfrm rot="16200000">
                  <a:off x="7864493" y="2551153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1" name="Rectangle 1000"/>
                <p:cNvSpPr/>
                <p:nvPr/>
              </p:nvSpPr>
              <p:spPr>
                <a:xfrm rot="16200000">
                  <a:off x="8208965" y="2613545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2" name="Rectangle 1001"/>
                <p:cNvSpPr/>
                <p:nvPr/>
              </p:nvSpPr>
              <p:spPr>
                <a:xfrm rot="16200000">
                  <a:off x="7083841" y="2964881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3" name="Rectangle 1002"/>
                <p:cNvSpPr/>
                <p:nvPr/>
              </p:nvSpPr>
              <p:spPr>
                <a:xfrm rot="16200000">
                  <a:off x="7425525" y="3139558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4" name="Rectangle 1003"/>
                <p:cNvSpPr/>
                <p:nvPr/>
              </p:nvSpPr>
              <p:spPr>
                <a:xfrm rot="16200000">
                  <a:off x="8264671" y="3101799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5" name="Rectangle 1004"/>
                <p:cNvSpPr/>
                <p:nvPr/>
              </p:nvSpPr>
              <p:spPr>
                <a:xfrm rot="16200000">
                  <a:off x="7806037" y="3041189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6" name="Rectangle 1005"/>
                <p:cNvSpPr/>
                <p:nvPr/>
              </p:nvSpPr>
              <p:spPr>
                <a:xfrm rot="16200000">
                  <a:off x="7858378" y="3531416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7" name="Rectangle 1006"/>
                <p:cNvSpPr/>
                <p:nvPr/>
              </p:nvSpPr>
              <p:spPr>
                <a:xfrm rot="16200000">
                  <a:off x="8202850" y="3593808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8" name="Rectangle 1007"/>
                <p:cNvSpPr/>
                <p:nvPr/>
              </p:nvSpPr>
              <p:spPr>
                <a:xfrm rot="16200000">
                  <a:off x="7083842" y="3380584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09" name="Rectangle 1008"/>
                <p:cNvSpPr/>
                <p:nvPr/>
              </p:nvSpPr>
              <p:spPr>
                <a:xfrm rot="16200000">
                  <a:off x="7428313" y="3675586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10" name="Rectangle 1009"/>
                <p:cNvSpPr/>
                <p:nvPr/>
              </p:nvSpPr>
              <p:spPr>
                <a:xfrm rot="16200000">
                  <a:off x="7858378" y="3959662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11" name="Rectangle 1010"/>
                <p:cNvSpPr/>
                <p:nvPr/>
              </p:nvSpPr>
              <p:spPr>
                <a:xfrm rot="16200000">
                  <a:off x="8200062" y="4134339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12" name="Rectangle 1011"/>
                <p:cNvSpPr/>
                <p:nvPr/>
              </p:nvSpPr>
              <p:spPr>
                <a:xfrm rot="16200000">
                  <a:off x="7484019" y="4163840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13" name="Rectangle 1012"/>
                <p:cNvSpPr/>
                <p:nvPr/>
              </p:nvSpPr>
              <p:spPr>
                <a:xfrm rot="16200000">
                  <a:off x="7025386" y="3870620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46" name="Rectangle 1045"/>
                <p:cNvSpPr/>
                <p:nvPr/>
              </p:nvSpPr>
              <p:spPr>
                <a:xfrm rot="16200000">
                  <a:off x="7019787" y="4418329"/>
                  <a:ext cx="508980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47" name="Rectangle 1046"/>
                <p:cNvSpPr/>
                <p:nvPr/>
              </p:nvSpPr>
              <p:spPr>
                <a:xfrm rot="16200000">
                  <a:off x="7858378" y="4387873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sp>
              <p:nvSpPr>
                <p:cNvPr id="1048" name="Rectangle 1047"/>
                <p:cNvSpPr/>
                <p:nvPr/>
              </p:nvSpPr>
              <p:spPr>
                <a:xfrm rot="16200000">
                  <a:off x="8253607" y="4614362"/>
                  <a:ext cx="392067" cy="203169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b="1" dirty="0" smtClean="0"/>
                    <a:t>TASK</a:t>
                  </a:r>
                  <a:endParaRPr lang="en-US" sz="1400" b="1" dirty="0"/>
                </a:p>
              </p:txBody>
            </p:sp>
            <p:cxnSp>
              <p:nvCxnSpPr>
                <p:cNvPr id="708" name="Straight Arrow Connector 707"/>
                <p:cNvCxnSpPr>
                  <a:stCxn id="970" idx="0"/>
                </p:cNvCxnSpPr>
                <p:nvPr/>
              </p:nvCxnSpPr>
              <p:spPr>
                <a:xfrm>
                  <a:off x="7282780" y="5042026"/>
                  <a:ext cx="1707915" cy="995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09" name="Straight Arrow Connector 708"/>
          <p:cNvCxnSpPr/>
          <p:nvPr/>
        </p:nvCxnSpPr>
        <p:spPr>
          <a:xfrm>
            <a:off x="3013217" y="6286837"/>
            <a:ext cx="518643" cy="174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C-templat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BSC-template</Template>
  <TotalTime>6014</TotalTime>
  <Words>1750</Words>
  <Application>Microsoft Office PowerPoint</Application>
  <PresentationFormat>On-screen Show (4:3)</PresentationFormat>
  <Paragraphs>468</Paragraphs>
  <Slides>29</Slides>
  <Notes>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BSC-template</vt:lpstr>
      <vt:lpstr>Adobe Acrobat Document</vt:lpstr>
      <vt:lpstr>DLB: Dynamic Load Balancing Library</vt:lpstr>
      <vt:lpstr>Dynamic Load Balancing - DLB</vt:lpstr>
      <vt:lpstr>DLB structure</vt:lpstr>
      <vt:lpstr>DLB integration</vt:lpstr>
      <vt:lpstr>DLB: Main concepts</vt:lpstr>
      <vt:lpstr>LeWI Lend When Idle</vt:lpstr>
      <vt:lpstr>Lend When Idle (LeWI)</vt:lpstr>
      <vt:lpstr>LeWI: Implementation</vt:lpstr>
      <vt:lpstr>LeWI: Malleability vs. Programming Model</vt:lpstr>
      <vt:lpstr>OpenMP: Malleability</vt:lpstr>
      <vt:lpstr>OpenMP/OmpSs Summary</vt:lpstr>
      <vt:lpstr>Success Story 1: ParMMG</vt:lpstr>
      <vt:lpstr>Success Story 2: Alya coupled codes</vt:lpstr>
      <vt:lpstr>LeWI API</vt:lpstr>
      <vt:lpstr>DROM Dynamic Resource Ownership Management</vt:lpstr>
      <vt:lpstr>DROM: Dynamic Resource Ownership Management</vt:lpstr>
      <vt:lpstr>DROM: Dynamic Resource Ownership Management</vt:lpstr>
      <vt:lpstr>DROM: Use cases</vt:lpstr>
      <vt:lpstr>DROM: How to</vt:lpstr>
      <vt:lpstr>DROM API</vt:lpstr>
      <vt:lpstr>TALP Tracking Application Low-level Performance</vt:lpstr>
      <vt:lpstr>TALP: Tracking Application Live Performance</vt:lpstr>
      <vt:lpstr>TALP</vt:lpstr>
      <vt:lpstr>Why is more than “yet another profiling tool”?</vt:lpstr>
      <vt:lpstr>Using TALP</vt:lpstr>
      <vt:lpstr>Success story 3: Malleable simulation</vt:lpstr>
      <vt:lpstr>About DLB</vt:lpstr>
      <vt:lpstr>Looking for cooperation…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Barcelona Supercomputing Center</dc:title>
  <dc:creator>bscuser</dc:creator>
  <cp:lastModifiedBy>marta</cp:lastModifiedBy>
  <cp:revision>189</cp:revision>
  <cp:lastPrinted>2017-10-06T06:49:59Z</cp:lastPrinted>
  <dcterms:created xsi:type="dcterms:W3CDTF">2017-09-22T10:37:52Z</dcterms:created>
  <dcterms:modified xsi:type="dcterms:W3CDTF">2021-11-12T11:43:18Z</dcterms:modified>
</cp:coreProperties>
</file>